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6" r:id="rId4"/>
    <p:sldId id="267" r:id="rId5"/>
    <p:sldId id="268" r:id="rId6"/>
    <p:sldId id="269" r:id="rId7"/>
    <p:sldId id="270" r:id="rId8"/>
    <p:sldId id="272" r:id="rId9"/>
    <p:sldId id="273" r:id="rId10"/>
    <p:sldId id="274" r:id="rId11"/>
    <p:sldId id="257" r:id="rId12"/>
    <p:sldId id="271" r:id="rId13"/>
    <p:sldId id="258" r:id="rId14"/>
    <p:sldId id="259" r:id="rId15"/>
    <p:sldId id="260" r:id="rId16"/>
    <p:sldId id="261" r:id="rId17"/>
    <p:sldId id="262" r:id="rId18"/>
    <p:sldId id="263" r:id="rId19"/>
    <p:sldId id="275" r:id="rId20"/>
    <p:sldId id="276" r:id="rId21"/>
    <p:sldId id="277" r:id="rId22"/>
    <p:sldId id="278" r:id="rId23"/>
    <p:sldId id="279" r:id="rId24"/>
  </p:sldIdLst>
  <p:sldSz cx="9144000" cy="6858000" type="screen4x3"/>
  <p:notesSz cx="6858000" cy="9144000"/>
  <p:defaultTextStyle>
    <a:defPPr>
      <a:defRPr lang="da-DK"/>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da-DK"/>
          </a:p>
        </p:txBody>
      </p:sp>
      <p:sp>
        <p:nvSpPr>
          <p:cNvPr id="5" name="Footer Placeholder 4"/>
          <p:cNvSpPr>
            <a:spLocks noGrp="1"/>
          </p:cNvSpPr>
          <p:nvPr>
            <p:ph type="ftr" sz="quarter" idx="11"/>
          </p:nvPr>
        </p:nvSpPr>
        <p:spPr/>
        <p:txBody>
          <a:bodyPr/>
          <a:lstStyle>
            <a:lvl1pPr>
              <a:defRPr/>
            </a:lvl1pPr>
          </a:lstStyle>
          <a:p>
            <a:endParaRPr lang="da-DK"/>
          </a:p>
        </p:txBody>
      </p:sp>
      <p:sp>
        <p:nvSpPr>
          <p:cNvPr id="6" name="Slide Number Placeholder 5"/>
          <p:cNvSpPr>
            <a:spLocks noGrp="1"/>
          </p:cNvSpPr>
          <p:nvPr>
            <p:ph type="sldNum" sz="quarter" idx="12"/>
          </p:nvPr>
        </p:nvSpPr>
        <p:spPr/>
        <p:txBody>
          <a:bodyPr/>
          <a:lstStyle>
            <a:lvl1pPr>
              <a:defRPr/>
            </a:lvl1pPr>
          </a:lstStyle>
          <a:p>
            <a:fld id="{0EDF6485-C1F1-4E77-AA6E-BA37E6B81F95}" type="slidenum">
              <a:rPr lang="da-DK"/>
              <a:pPr/>
              <a:t>‹#›</a:t>
            </a:fld>
            <a:endParaRPr lang="da-D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da-DK"/>
          </a:p>
        </p:txBody>
      </p:sp>
      <p:sp>
        <p:nvSpPr>
          <p:cNvPr id="5" name="Footer Placeholder 4"/>
          <p:cNvSpPr>
            <a:spLocks noGrp="1"/>
          </p:cNvSpPr>
          <p:nvPr>
            <p:ph type="ftr" sz="quarter" idx="11"/>
          </p:nvPr>
        </p:nvSpPr>
        <p:spPr/>
        <p:txBody>
          <a:bodyPr/>
          <a:lstStyle>
            <a:lvl1pPr>
              <a:defRPr/>
            </a:lvl1pPr>
          </a:lstStyle>
          <a:p>
            <a:endParaRPr lang="da-DK"/>
          </a:p>
        </p:txBody>
      </p:sp>
      <p:sp>
        <p:nvSpPr>
          <p:cNvPr id="6" name="Slide Number Placeholder 5"/>
          <p:cNvSpPr>
            <a:spLocks noGrp="1"/>
          </p:cNvSpPr>
          <p:nvPr>
            <p:ph type="sldNum" sz="quarter" idx="12"/>
          </p:nvPr>
        </p:nvSpPr>
        <p:spPr/>
        <p:txBody>
          <a:bodyPr/>
          <a:lstStyle>
            <a:lvl1pPr>
              <a:defRPr/>
            </a:lvl1pPr>
          </a:lstStyle>
          <a:p>
            <a:fld id="{F630EE2E-AAAA-4248-87F8-987F80550773}" type="slidenum">
              <a:rPr lang="da-DK"/>
              <a:pPr/>
              <a:t>‹#›</a:t>
            </a:fld>
            <a:endParaRPr lang="da-D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da-DK"/>
          </a:p>
        </p:txBody>
      </p:sp>
      <p:sp>
        <p:nvSpPr>
          <p:cNvPr id="5" name="Footer Placeholder 4"/>
          <p:cNvSpPr>
            <a:spLocks noGrp="1"/>
          </p:cNvSpPr>
          <p:nvPr>
            <p:ph type="ftr" sz="quarter" idx="11"/>
          </p:nvPr>
        </p:nvSpPr>
        <p:spPr/>
        <p:txBody>
          <a:bodyPr/>
          <a:lstStyle>
            <a:lvl1pPr>
              <a:defRPr/>
            </a:lvl1pPr>
          </a:lstStyle>
          <a:p>
            <a:endParaRPr lang="da-DK"/>
          </a:p>
        </p:txBody>
      </p:sp>
      <p:sp>
        <p:nvSpPr>
          <p:cNvPr id="6" name="Slide Number Placeholder 5"/>
          <p:cNvSpPr>
            <a:spLocks noGrp="1"/>
          </p:cNvSpPr>
          <p:nvPr>
            <p:ph type="sldNum" sz="quarter" idx="12"/>
          </p:nvPr>
        </p:nvSpPr>
        <p:spPr/>
        <p:txBody>
          <a:bodyPr/>
          <a:lstStyle>
            <a:lvl1pPr>
              <a:defRPr/>
            </a:lvl1pPr>
          </a:lstStyle>
          <a:p>
            <a:fld id="{90D255C9-E1AF-440C-969E-93CC9A24897D}" type="slidenum">
              <a:rPr lang="da-DK"/>
              <a:pPr/>
              <a:t>‹#›</a:t>
            </a:fld>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da-DK"/>
          </a:p>
        </p:txBody>
      </p:sp>
      <p:sp>
        <p:nvSpPr>
          <p:cNvPr id="5" name="Footer Placeholder 4"/>
          <p:cNvSpPr>
            <a:spLocks noGrp="1"/>
          </p:cNvSpPr>
          <p:nvPr>
            <p:ph type="ftr" sz="quarter" idx="11"/>
          </p:nvPr>
        </p:nvSpPr>
        <p:spPr/>
        <p:txBody>
          <a:bodyPr/>
          <a:lstStyle>
            <a:lvl1pPr>
              <a:defRPr/>
            </a:lvl1pPr>
          </a:lstStyle>
          <a:p>
            <a:endParaRPr lang="da-DK"/>
          </a:p>
        </p:txBody>
      </p:sp>
      <p:sp>
        <p:nvSpPr>
          <p:cNvPr id="6" name="Slide Number Placeholder 5"/>
          <p:cNvSpPr>
            <a:spLocks noGrp="1"/>
          </p:cNvSpPr>
          <p:nvPr>
            <p:ph type="sldNum" sz="quarter" idx="12"/>
          </p:nvPr>
        </p:nvSpPr>
        <p:spPr/>
        <p:txBody>
          <a:bodyPr/>
          <a:lstStyle>
            <a:lvl1pPr>
              <a:defRPr/>
            </a:lvl1pPr>
          </a:lstStyle>
          <a:p>
            <a:fld id="{A068C105-147C-4C43-880B-7244614F835F}" type="slidenum">
              <a:rPr lang="da-DK"/>
              <a:pPr/>
              <a:t>‹#›</a:t>
            </a:fld>
            <a:endParaRPr lang="da-D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da-DK"/>
          </a:p>
        </p:txBody>
      </p:sp>
      <p:sp>
        <p:nvSpPr>
          <p:cNvPr id="5" name="Footer Placeholder 4"/>
          <p:cNvSpPr>
            <a:spLocks noGrp="1"/>
          </p:cNvSpPr>
          <p:nvPr>
            <p:ph type="ftr" sz="quarter" idx="11"/>
          </p:nvPr>
        </p:nvSpPr>
        <p:spPr/>
        <p:txBody>
          <a:bodyPr/>
          <a:lstStyle>
            <a:lvl1pPr>
              <a:defRPr/>
            </a:lvl1pPr>
          </a:lstStyle>
          <a:p>
            <a:endParaRPr lang="da-DK"/>
          </a:p>
        </p:txBody>
      </p:sp>
      <p:sp>
        <p:nvSpPr>
          <p:cNvPr id="6" name="Slide Number Placeholder 5"/>
          <p:cNvSpPr>
            <a:spLocks noGrp="1"/>
          </p:cNvSpPr>
          <p:nvPr>
            <p:ph type="sldNum" sz="quarter" idx="12"/>
          </p:nvPr>
        </p:nvSpPr>
        <p:spPr/>
        <p:txBody>
          <a:bodyPr/>
          <a:lstStyle>
            <a:lvl1pPr>
              <a:defRPr/>
            </a:lvl1pPr>
          </a:lstStyle>
          <a:p>
            <a:fld id="{0A7D1523-90D9-4126-92E4-EEF95AC1B460}" type="slidenum">
              <a:rPr lang="da-DK"/>
              <a:pPr/>
              <a:t>‹#›</a:t>
            </a:fld>
            <a:endParaRPr lang="da-D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da-DK"/>
          </a:p>
        </p:txBody>
      </p:sp>
      <p:sp>
        <p:nvSpPr>
          <p:cNvPr id="6" name="Footer Placeholder 5"/>
          <p:cNvSpPr>
            <a:spLocks noGrp="1"/>
          </p:cNvSpPr>
          <p:nvPr>
            <p:ph type="ftr" sz="quarter" idx="11"/>
          </p:nvPr>
        </p:nvSpPr>
        <p:spPr/>
        <p:txBody>
          <a:bodyPr/>
          <a:lstStyle>
            <a:lvl1pPr>
              <a:defRPr/>
            </a:lvl1pPr>
          </a:lstStyle>
          <a:p>
            <a:endParaRPr lang="da-DK"/>
          </a:p>
        </p:txBody>
      </p:sp>
      <p:sp>
        <p:nvSpPr>
          <p:cNvPr id="7" name="Slide Number Placeholder 6"/>
          <p:cNvSpPr>
            <a:spLocks noGrp="1"/>
          </p:cNvSpPr>
          <p:nvPr>
            <p:ph type="sldNum" sz="quarter" idx="12"/>
          </p:nvPr>
        </p:nvSpPr>
        <p:spPr/>
        <p:txBody>
          <a:bodyPr/>
          <a:lstStyle>
            <a:lvl1pPr>
              <a:defRPr/>
            </a:lvl1pPr>
          </a:lstStyle>
          <a:p>
            <a:fld id="{1EBC613C-D012-4571-BD13-0A4612394D59}" type="slidenum">
              <a:rPr lang="da-DK"/>
              <a:pPr/>
              <a:t>‹#›</a:t>
            </a:fld>
            <a:endParaRPr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da-DK"/>
          </a:p>
        </p:txBody>
      </p:sp>
      <p:sp>
        <p:nvSpPr>
          <p:cNvPr id="8" name="Footer Placeholder 7"/>
          <p:cNvSpPr>
            <a:spLocks noGrp="1"/>
          </p:cNvSpPr>
          <p:nvPr>
            <p:ph type="ftr" sz="quarter" idx="11"/>
          </p:nvPr>
        </p:nvSpPr>
        <p:spPr/>
        <p:txBody>
          <a:bodyPr/>
          <a:lstStyle>
            <a:lvl1pPr>
              <a:defRPr/>
            </a:lvl1pPr>
          </a:lstStyle>
          <a:p>
            <a:endParaRPr lang="da-DK"/>
          </a:p>
        </p:txBody>
      </p:sp>
      <p:sp>
        <p:nvSpPr>
          <p:cNvPr id="9" name="Slide Number Placeholder 8"/>
          <p:cNvSpPr>
            <a:spLocks noGrp="1"/>
          </p:cNvSpPr>
          <p:nvPr>
            <p:ph type="sldNum" sz="quarter" idx="12"/>
          </p:nvPr>
        </p:nvSpPr>
        <p:spPr/>
        <p:txBody>
          <a:bodyPr/>
          <a:lstStyle>
            <a:lvl1pPr>
              <a:defRPr/>
            </a:lvl1pPr>
          </a:lstStyle>
          <a:p>
            <a:fld id="{E01D8FB6-7383-44BD-845D-324B39755117}" type="slidenum">
              <a:rPr lang="da-DK"/>
              <a:pPr/>
              <a:t>‹#›</a:t>
            </a:fld>
            <a:endParaRPr lang="da-D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da-DK"/>
          </a:p>
        </p:txBody>
      </p:sp>
      <p:sp>
        <p:nvSpPr>
          <p:cNvPr id="4" name="Footer Placeholder 3"/>
          <p:cNvSpPr>
            <a:spLocks noGrp="1"/>
          </p:cNvSpPr>
          <p:nvPr>
            <p:ph type="ftr" sz="quarter" idx="11"/>
          </p:nvPr>
        </p:nvSpPr>
        <p:spPr/>
        <p:txBody>
          <a:bodyPr/>
          <a:lstStyle>
            <a:lvl1pPr>
              <a:defRPr/>
            </a:lvl1pPr>
          </a:lstStyle>
          <a:p>
            <a:endParaRPr lang="da-DK"/>
          </a:p>
        </p:txBody>
      </p:sp>
      <p:sp>
        <p:nvSpPr>
          <p:cNvPr id="5" name="Slide Number Placeholder 4"/>
          <p:cNvSpPr>
            <a:spLocks noGrp="1"/>
          </p:cNvSpPr>
          <p:nvPr>
            <p:ph type="sldNum" sz="quarter" idx="12"/>
          </p:nvPr>
        </p:nvSpPr>
        <p:spPr/>
        <p:txBody>
          <a:bodyPr/>
          <a:lstStyle>
            <a:lvl1pPr>
              <a:defRPr/>
            </a:lvl1pPr>
          </a:lstStyle>
          <a:p>
            <a:fld id="{340C68CA-5F80-4B0C-AF76-B9BB5A697D0C}" type="slidenum">
              <a:rPr lang="da-DK"/>
              <a:pPr/>
              <a:t>‹#›</a:t>
            </a:fld>
            <a:endParaRPr lang="da-D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da-DK"/>
          </a:p>
        </p:txBody>
      </p:sp>
      <p:sp>
        <p:nvSpPr>
          <p:cNvPr id="3" name="Footer Placeholder 2"/>
          <p:cNvSpPr>
            <a:spLocks noGrp="1"/>
          </p:cNvSpPr>
          <p:nvPr>
            <p:ph type="ftr" sz="quarter" idx="11"/>
          </p:nvPr>
        </p:nvSpPr>
        <p:spPr/>
        <p:txBody>
          <a:bodyPr/>
          <a:lstStyle>
            <a:lvl1pPr>
              <a:defRPr/>
            </a:lvl1pPr>
          </a:lstStyle>
          <a:p>
            <a:endParaRPr lang="da-DK"/>
          </a:p>
        </p:txBody>
      </p:sp>
      <p:sp>
        <p:nvSpPr>
          <p:cNvPr id="4" name="Slide Number Placeholder 3"/>
          <p:cNvSpPr>
            <a:spLocks noGrp="1"/>
          </p:cNvSpPr>
          <p:nvPr>
            <p:ph type="sldNum" sz="quarter" idx="12"/>
          </p:nvPr>
        </p:nvSpPr>
        <p:spPr/>
        <p:txBody>
          <a:bodyPr/>
          <a:lstStyle>
            <a:lvl1pPr>
              <a:defRPr/>
            </a:lvl1pPr>
          </a:lstStyle>
          <a:p>
            <a:fld id="{766784CE-A1AF-49F4-B78F-E5B59A1F45AB}" type="slidenum">
              <a:rPr lang="da-DK"/>
              <a:pPr/>
              <a:t>‹#›</a:t>
            </a:fld>
            <a:endParaRPr lang="da-D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da-DK"/>
          </a:p>
        </p:txBody>
      </p:sp>
      <p:sp>
        <p:nvSpPr>
          <p:cNvPr id="6" name="Footer Placeholder 5"/>
          <p:cNvSpPr>
            <a:spLocks noGrp="1"/>
          </p:cNvSpPr>
          <p:nvPr>
            <p:ph type="ftr" sz="quarter" idx="11"/>
          </p:nvPr>
        </p:nvSpPr>
        <p:spPr/>
        <p:txBody>
          <a:bodyPr/>
          <a:lstStyle>
            <a:lvl1pPr>
              <a:defRPr/>
            </a:lvl1pPr>
          </a:lstStyle>
          <a:p>
            <a:endParaRPr lang="da-DK"/>
          </a:p>
        </p:txBody>
      </p:sp>
      <p:sp>
        <p:nvSpPr>
          <p:cNvPr id="7" name="Slide Number Placeholder 6"/>
          <p:cNvSpPr>
            <a:spLocks noGrp="1"/>
          </p:cNvSpPr>
          <p:nvPr>
            <p:ph type="sldNum" sz="quarter" idx="12"/>
          </p:nvPr>
        </p:nvSpPr>
        <p:spPr/>
        <p:txBody>
          <a:bodyPr/>
          <a:lstStyle>
            <a:lvl1pPr>
              <a:defRPr/>
            </a:lvl1pPr>
          </a:lstStyle>
          <a:p>
            <a:fld id="{50CA62DE-4630-460B-AAC4-599F2D1EB111}" type="slidenum">
              <a:rPr lang="da-DK"/>
              <a:pPr/>
              <a:t>‹#›</a:t>
            </a:fld>
            <a:endParaRPr lang="da-D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da-DK"/>
          </a:p>
        </p:txBody>
      </p:sp>
      <p:sp>
        <p:nvSpPr>
          <p:cNvPr id="6" name="Footer Placeholder 5"/>
          <p:cNvSpPr>
            <a:spLocks noGrp="1"/>
          </p:cNvSpPr>
          <p:nvPr>
            <p:ph type="ftr" sz="quarter" idx="11"/>
          </p:nvPr>
        </p:nvSpPr>
        <p:spPr/>
        <p:txBody>
          <a:bodyPr/>
          <a:lstStyle>
            <a:lvl1pPr>
              <a:defRPr/>
            </a:lvl1pPr>
          </a:lstStyle>
          <a:p>
            <a:endParaRPr lang="da-DK"/>
          </a:p>
        </p:txBody>
      </p:sp>
      <p:sp>
        <p:nvSpPr>
          <p:cNvPr id="7" name="Slide Number Placeholder 6"/>
          <p:cNvSpPr>
            <a:spLocks noGrp="1"/>
          </p:cNvSpPr>
          <p:nvPr>
            <p:ph type="sldNum" sz="quarter" idx="12"/>
          </p:nvPr>
        </p:nvSpPr>
        <p:spPr/>
        <p:txBody>
          <a:bodyPr/>
          <a:lstStyle>
            <a:lvl1pPr>
              <a:defRPr/>
            </a:lvl1pPr>
          </a:lstStyle>
          <a:p>
            <a:fld id="{C43E1C69-B12D-48E7-8485-5A173AF0AEC6}" type="slidenum">
              <a:rPr lang="da-DK"/>
              <a:pPr/>
              <a:t>‹#›</a:t>
            </a:fld>
            <a:endParaRPr lang="da-D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da-DK"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a-DK" smtClean="0"/>
              <a:t>Click to edit Master text styles</a:t>
            </a:r>
          </a:p>
          <a:p>
            <a:pPr lvl="1"/>
            <a:r>
              <a:rPr lang="da-DK" smtClean="0"/>
              <a:t>Second level</a:t>
            </a:r>
          </a:p>
          <a:p>
            <a:pPr lvl="2"/>
            <a:r>
              <a:rPr lang="da-DK" smtClean="0"/>
              <a:t>Third level</a:t>
            </a:r>
          </a:p>
          <a:p>
            <a:pPr lvl="3"/>
            <a:r>
              <a:rPr lang="da-DK" smtClean="0"/>
              <a:t>Fourth level</a:t>
            </a:r>
          </a:p>
          <a:p>
            <a:pPr lvl="4"/>
            <a:r>
              <a:rPr lang="da-DK"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da-DK"/>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da-DK"/>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48040FC1-FE96-4F79-A309-F11E5AC36DAF}" type="slidenum">
              <a:rPr lang="da-DK"/>
              <a:pPr/>
              <a:t>‹#›</a:t>
            </a:fld>
            <a:endParaRPr lang="da-D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
            <a:ext cx="7772400" cy="914400"/>
          </a:xfrm>
        </p:spPr>
        <p:txBody>
          <a:bodyPr/>
          <a:lstStyle/>
          <a:p>
            <a:r>
              <a:rPr lang="en-US" sz="3600"/>
              <a:t>Agenda</a:t>
            </a:r>
            <a:endParaRPr lang="da-DK" sz="3600"/>
          </a:p>
        </p:txBody>
      </p:sp>
      <p:sp>
        <p:nvSpPr>
          <p:cNvPr id="2051" name="Rectangle 3"/>
          <p:cNvSpPr>
            <a:spLocks noGrp="1" noChangeArrowheads="1"/>
          </p:cNvSpPr>
          <p:nvPr>
            <p:ph type="subTitle" idx="1"/>
          </p:nvPr>
        </p:nvSpPr>
        <p:spPr>
          <a:xfrm>
            <a:off x="228600" y="1066800"/>
            <a:ext cx="8915400" cy="5791200"/>
          </a:xfrm>
        </p:spPr>
        <p:txBody>
          <a:bodyPr/>
          <a:lstStyle/>
          <a:p>
            <a:pPr algn="just">
              <a:lnSpc>
                <a:spcPct val="90000"/>
              </a:lnSpc>
            </a:pPr>
            <a:r>
              <a:rPr lang="en-US"/>
              <a:t>1  Introduction China’s insertion to the IPE</a:t>
            </a:r>
          </a:p>
          <a:p>
            <a:pPr algn="just">
              <a:lnSpc>
                <a:spcPct val="90000"/>
              </a:lnSpc>
            </a:pPr>
            <a:r>
              <a:rPr lang="en-US"/>
              <a:t>2    A critical perspective</a:t>
            </a:r>
          </a:p>
          <a:p>
            <a:pPr algn="just">
              <a:lnSpc>
                <a:spcPct val="90000"/>
              </a:lnSpc>
            </a:pPr>
            <a:r>
              <a:rPr lang="en-US"/>
              <a:t>3 How China’s Soft Power Strategy Emerges</a:t>
            </a:r>
          </a:p>
          <a:p>
            <a:pPr algn="just">
              <a:lnSpc>
                <a:spcPct val="90000"/>
              </a:lnSpc>
            </a:pPr>
            <a:r>
              <a:rPr lang="en-US"/>
              <a:t>4 Components of Chinese Strategy</a:t>
            </a:r>
          </a:p>
          <a:p>
            <a:pPr algn="just">
              <a:lnSpc>
                <a:spcPct val="90000"/>
              </a:lnSpc>
            </a:pPr>
            <a:r>
              <a:rPr lang="en-US"/>
              <a:t>5 Chinese Tools of Influence</a:t>
            </a:r>
          </a:p>
          <a:p>
            <a:pPr algn="just">
              <a:lnSpc>
                <a:spcPct val="90000"/>
              </a:lnSpc>
            </a:pPr>
            <a:r>
              <a:rPr lang="en-US"/>
              <a:t>6 Decline of US soft power in SE Asia</a:t>
            </a:r>
          </a:p>
          <a:p>
            <a:pPr algn="just">
              <a:lnSpc>
                <a:spcPct val="90000"/>
              </a:lnSpc>
            </a:pPr>
            <a:r>
              <a:rPr lang="en-US"/>
              <a:t>7 Potential Chinese goals</a:t>
            </a:r>
          </a:p>
          <a:p>
            <a:pPr algn="just">
              <a:lnSpc>
                <a:spcPct val="90000"/>
              </a:lnSpc>
            </a:pPr>
            <a:r>
              <a:rPr lang="en-US"/>
              <a:t>8 Matrices of Chinese Success</a:t>
            </a:r>
          </a:p>
          <a:p>
            <a:pPr algn="just">
              <a:lnSpc>
                <a:spcPct val="90000"/>
              </a:lnSpc>
            </a:pPr>
            <a:r>
              <a:rPr lang="en-US"/>
              <a:t>9 Impact on the region and on US interests</a:t>
            </a:r>
          </a:p>
          <a:p>
            <a:pPr algn="just">
              <a:lnSpc>
                <a:spcPct val="90000"/>
              </a:lnSpc>
            </a:pPr>
            <a:r>
              <a:rPr lang="en-US"/>
              <a:t>10 Bilateral or regional!</a:t>
            </a:r>
            <a:endParaRPr lang="da-DK"/>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1"/>
          </p:nvPr>
        </p:nvSpPr>
        <p:spPr>
          <a:xfrm>
            <a:off x="457200" y="685800"/>
            <a:ext cx="8229600" cy="5440363"/>
          </a:xfrm>
        </p:spPr>
        <p:txBody>
          <a:bodyPr/>
          <a:lstStyle/>
          <a:p>
            <a:pPr algn="just">
              <a:buFontTx/>
              <a:buNone/>
            </a:pPr>
            <a:r>
              <a:rPr lang="da-DK"/>
              <a:t>The critical comparative international political economy perspective is based on an eclectic approach to East and Southeast Asian international relations, employing realism, liberalism and constructivism to analytically differentiate between the different dimensions of the system's </a:t>
            </a:r>
            <a:r>
              <a:rPr lang="da-DK" i="1"/>
              <a:t>modus vivendi</a:t>
            </a:r>
            <a:endParaRPr lang="da-DK"/>
          </a:p>
          <a:p>
            <a:endParaRPr lang="da-DK"/>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t>How China’s Soft Power Strategy Emerges</a:t>
            </a:r>
          </a:p>
        </p:txBody>
      </p:sp>
      <p:sp>
        <p:nvSpPr>
          <p:cNvPr id="3075" name="Rectangle 3"/>
          <p:cNvSpPr>
            <a:spLocks noGrp="1" noChangeArrowheads="1"/>
          </p:cNvSpPr>
          <p:nvPr>
            <p:ph type="body" idx="1"/>
          </p:nvPr>
        </p:nvSpPr>
        <p:spPr/>
        <p:txBody>
          <a:bodyPr/>
          <a:lstStyle/>
          <a:p>
            <a:pPr algn="just">
              <a:lnSpc>
                <a:spcPct val="90000"/>
              </a:lnSpc>
              <a:buFontTx/>
              <a:buNone/>
            </a:pPr>
            <a:r>
              <a:rPr lang="en-US" sz="2800"/>
              <a:t>-Domestic changes in China lead to pressure for a more proactive foreign policy</a:t>
            </a:r>
          </a:p>
          <a:p>
            <a:pPr algn="just">
              <a:lnSpc>
                <a:spcPct val="90000"/>
              </a:lnSpc>
              <a:buFontTx/>
              <a:buNone/>
            </a:pPr>
            <a:r>
              <a:rPr lang="en-US" sz="2800"/>
              <a:t>-Chinese leadership more engaged with the world</a:t>
            </a:r>
          </a:p>
          <a:p>
            <a:pPr algn="just">
              <a:lnSpc>
                <a:spcPct val="90000"/>
              </a:lnSpc>
              <a:buFontTx/>
              <a:buNone/>
            </a:pPr>
            <a:r>
              <a:rPr lang="en-US" sz="2800"/>
              <a:t>-Failure of more aggressive mid-1990s policies</a:t>
            </a:r>
          </a:p>
          <a:p>
            <a:pPr algn="just">
              <a:lnSpc>
                <a:spcPct val="90000"/>
              </a:lnSpc>
              <a:buFontTx/>
              <a:buNone/>
            </a:pPr>
            <a:r>
              <a:rPr lang="en-US" sz="2800"/>
              <a:t>-Impact of Asian financial crisis and beginning of American soft power decline</a:t>
            </a:r>
          </a:p>
          <a:p>
            <a:pPr algn="just">
              <a:buFontTx/>
              <a:buNone/>
            </a:pPr>
            <a:r>
              <a:rPr lang="en-US" sz="2800"/>
              <a:t>-China is using 'soft power' remedies to nurture 'alliances with many developing countries to solidify its position in the World Trade Organization, flex its muscles on the world stage and act as a counterbalance to US power'</a:t>
            </a:r>
          </a:p>
          <a:p>
            <a:pPr>
              <a:lnSpc>
                <a:spcPct val="90000"/>
              </a:lnSpc>
            </a:pPr>
            <a:endParaRPr lang="en-US" sz="28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a:xfrm>
            <a:off x="457200" y="0"/>
            <a:ext cx="8229600" cy="6126163"/>
          </a:xfrm>
        </p:spPr>
        <p:txBody>
          <a:bodyPr/>
          <a:lstStyle/>
          <a:p>
            <a:pPr algn="just">
              <a:lnSpc>
                <a:spcPct val="80000"/>
              </a:lnSpc>
              <a:buFontTx/>
              <a:buNone/>
            </a:pPr>
            <a:r>
              <a:rPr lang="da-DK" sz="2400"/>
              <a:t>Soft power arises from the attractiveness of a country's culture, political ideals, and  policies. Hard power remains crucial in a world of states trying to guard their independence and of non-state groups willing to turn to violence</a:t>
            </a:r>
          </a:p>
          <a:p>
            <a:pPr algn="just">
              <a:lnSpc>
                <a:spcPct val="80000"/>
              </a:lnSpc>
              <a:buFontTx/>
              <a:buNone/>
            </a:pPr>
            <a:endParaRPr lang="da-DK" sz="2400"/>
          </a:p>
          <a:p>
            <a:pPr algn="just">
              <a:lnSpc>
                <a:spcPct val="80000"/>
              </a:lnSpc>
              <a:buFontTx/>
              <a:buNone/>
            </a:pPr>
            <a:r>
              <a:rPr lang="da-DK" sz="2400"/>
              <a:t>The neo-conservatives who advised Bush were making a major miscalculation: They focused too heavily on using military power to force other nations to do America's will, and they pay too little heed to US soft power. It is soft power that will help prevent terrorists from recruiting supporters from among the moderate majority. And it is soft power that will help us deal with critical global issues that require multilateral cooperation among states. And it is soft power that will help the US to deal with critical global issues that require multilateral cooperation among states. That is why it is so essential that America better understands and applies soft power (Joseph Nye)</a:t>
            </a:r>
          </a:p>
          <a:p>
            <a:pPr algn="just">
              <a:lnSpc>
                <a:spcPct val="80000"/>
              </a:lnSpc>
              <a:buFontTx/>
              <a:buNone/>
            </a:pPr>
            <a:endParaRPr lang="da-DK" sz="2400"/>
          </a:p>
          <a:p>
            <a:pPr>
              <a:lnSpc>
                <a:spcPct val="80000"/>
              </a:lnSpc>
            </a:pPr>
            <a:endParaRPr lang="da-DK" sz="2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t>Components of Chinese Strategy		</a:t>
            </a:r>
          </a:p>
        </p:txBody>
      </p:sp>
      <p:sp>
        <p:nvSpPr>
          <p:cNvPr id="4099" name="Rectangle 3"/>
          <p:cNvSpPr>
            <a:spLocks noGrp="1" noChangeArrowheads="1"/>
          </p:cNvSpPr>
          <p:nvPr>
            <p:ph type="body" idx="1"/>
          </p:nvPr>
        </p:nvSpPr>
        <p:spPr/>
        <p:txBody>
          <a:bodyPr/>
          <a:lstStyle/>
          <a:p>
            <a:pPr>
              <a:lnSpc>
                <a:spcPct val="90000"/>
              </a:lnSpc>
            </a:pPr>
            <a:r>
              <a:rPr lang="en-US" sz="2400"/>
              <a:t>Leverage Rhetoric on Cooperation/Noninterference</a:t>
            </a:r>
          </a:p>
          <a:p>
            <a:pPr>
              <a:lnSpc>
                <a:spcPct val="90000"/>
              </a:lnSpc>
            </a:pPr>
            <a:r>
              <a:rPr lang="en-US" sz="2400"/>
              <a:t>Pragmatism</a:t>
            </a:r>
          </a:p>
          <a:p>
            <a:pPr>
              <a:lnSpc>
                <a:spcPct val="90000"/>
              </a:lnSpc>
            </a:pPr>
            <a:r>
              <a:rPr lang="en-US" sz="2400"/>
              <a:t>Born-again multilateralist</a:t>
            </a:r>
          </a:p>
          <a:p>
            <a:pPr>
              <a:lnSpc>
                <a:spcPct val="90000"/>
              </a:lnSpc>
            </a:pPr>
            <a:r>
              <a:rPr lang="en-US" sz="2400"/>
              <a:t>Focus on countries where US bilateral relationship is faltering; outreach to developing nations</a:t>
            </a:r>
          </a:p>
          <a:p>
            <a:pPr>
              <a:lnSpc>
                <a:spcPct val="90000"/>
              </a:lnSpc>
            </a:pPr>
            <a:r>
              <a:rPr lang="en-US" sz="2400"/>
              <a:t>China as a model for developing nations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t>Chinese Tools of Influence</a:t>
            </a:r>
          </a:p>
        </p:txBody>
      </p:sp>
      <p:sp>
        <p:nvSpPr>
          <p:cNvPr id="5123" name="Rectangle 3"/>
          <p:cNvSpPr>
            <a:spLocks noGrp="1" noChangeArrowheads="1"/>
          </p:cNvSpPr>
          <p:nvPr>
            <p:ph type="body" idx="1"/>
          </p:nvPr>
        </p:nvSpPr>
        <p:spPr/>
        <p:txBody>
          <a:bodyPr/>
          <a:lstStyle/>
          <a:p>
            <a:pPr>
              <a:lnSpc>
                <a:spcPct val="90000"/>
              </a:lnSpc>
            </a:pPr>
            <a:r>
              <a:rPr lang="en-US" sz="2400"/>
              <a:t>More sophisticated development assistance</a:t>
            </a:r>
          </a:p>
          <a:p>
            <a:pPr>
              <a:lnSpc>
                <a:spcPct val="90000"/>
              </a:lnSpc>
            </a:pPr>
            <a:r>
              <a:rPr lang="en-US" sz="2400"/>
              <a:t>Better public diplomacy –media, informal summitry, visitor programming, Chinese Peace Corps</a:t>
            </a:r>
          </a:p>
          <a:p>
            <a:pPr>
              <a:lnSpc>
                <a:spcPct val="90000"/>
              </a:lnSpc>
            </a:pPr>
            <a:r>
              <a:rPr lang="en-US" sz="2400"/>
              <a:t>More skilled formal diplomacy</a:t>
            </a:r>
          </a:p>
          <a:p>
            <a:pPr>
              <a:lnSpc>
                <a:spcPct val="90000"/>
              </a:lnSpc>
            </a:pPr>
            <a:r>
              <a:rPr lang="en-US" sz="2400"/>
              <a:t>Outreach to ethnic Chinese in SE Asia</a:t>
            </a:r>
          </a:p>
          <a:p>
            <a:pPr>
              <a:lnSpc>
                <a:spcPct val="90000"/>
              </a:lnSpc>
            </a:pPr>
            <a:r>
              <a:rPr lang="en-US" sz="2400"/>
              <a:t>Promotion of Chinese language and culture studies</a:t>
            </a:r>
          </a:p>
          <a:p>
            <a:pPr>
              <a:lnSpc>
                <a:spcPct val="90000"/>
              </a:lnSpc>
            </a:pPr>
            <a:r>
              <a:rPr lang="en-US" sz="2400"/>
              <a:t>Promotion of China’s future potential for outward investment</a:t>
            </a:r>
          </a:p>
          <a:p>
            <a:pPr>
              <a:lnSpc>
                <a:spcPct val="90000"/>
              </a:lnSpc>
            </a:pPr>
            <a:r>
              <a:rPr lang="en-US" sz="2400"/>
              <a:t>Leveraging FTAs</a:t>
            </a:r>
          </a:p>
          <a:p>
            <a:pPr>
              <a:lnSpc>
                <a:spcPct val="90000"/>
              </a:lnSpc>
            </a:pPr>
            <a:r>
              <a:rPr lang="en-US" sz="2400"/>
              <a:t>Outmigration to northern SE Asia</a:t>
            </a:r>
          </a:p>
          <a:p>
            <a:pPr>
              <a:lnSpc>
                <a:spcPct val="90000"/>
              </a:lnSpc>
            </a:pPr>
            <a:endParaRPr lang="en-US" sz="24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t>Decline of US soft power in SE Asia</a:t>
            </a:r>
          </a:p>
        </p:txBody>
      </p:sp>
      <p:sp>
        <p:nvSpPr>
          <p:cNvPr id="6147" name="Rectangle 3"/>
          <p:cNvSpPr>
            <a:spLocks noGrp="1" noChangeArrowheads="1"/>
          </p:cNvSpPr>
          <p:nvPr>
            <p:ph type="body" idx="1"/>
          </p:nvPr>
        </p:nvSpPr>
        <p:spPr/>
        <p:txBody>
          <a:bodyPr/>
          <a:lstStyle/>
          <a:p>
            <a:pPr>
              <a:lnSpc>
                <a:spcPct val="90000"/>
              </a:lnSpc>
            </a:pPr>
            <a:r>
              <a:rPr lang="en-US" sz="2400"/>
              <a:t>Financial crisis blowback</a:t>
            </a:r>
          </a:p>
          <a:p>
            <a:pPr>
              <a:lnSpc>
                <a:spcPct val="90000"/>
              </a:lnSpc>
            </a:pPr>
            <a:r>
              <a:rPr lang="en-US" sz="2400"/>
              <a:t>Focus on counterterrorism</a:t>
            </a:r>
          </a:p>
          <a:p>
            <a:pPr>
              <a:lnSpc>
                <a:spcPct val="90000"/>
              </a:lnSpc>
            </a:pPr>
            <a:r>
              <a:rPr lang="en-US" sz="2400"/>
              <a:t>The war in Iraq and Afghanistan</a:t>
            </a:r>
          </a:p>
          <a:p>
            <a:pPr>
              <a:lnSpc>
                <a:spcPct val="90000"/>
              </a:lnSpc>
            </a:pPr>
            <a:r>
              <a:rPr lang="en-US" sz="2400"/>
              <a:t>Abu Ghraib, Guantanamo: US no longer viewed as lawful actor</a:t>
            </a:r>
          </a:p>
          <a:p>
            <a:pPr>
              <a:lnSpc>
                <a:spcPct val="90000"/>
              </a:lnSpc>
            </a:pPr>
            <a:r>
              <a:rPr lang="en-US" sz="2400"/>
              <a:t>Decline of multilateralism</a:t>
            </a:r>
          </a:p>
          <a:p>
            <a:pPr>
              <a:lnSpc>
                <a:spcPct val="90000"/>
              </a:lnSpc>
            </a:pPr>
            <a:r>
              <a:rPr lang="en-US" sz="2400"/>
              <a:t>Decrease in public diplomacy resources</a:t>
            </a:r>
          </a:p>
          <a:p>
            <a:pPr>
              <a:lnSpc>
                <a:spcPct val="90000"/>
              </a:lnSpc>
            </a:pPr>
            <a:r>
              <a:rPr lang="en-US" sz="2400"/>
              <a:t>Changing regional economic models</a:t>
            </a:r>
          </a:p>
          <a:p>
            <a:pPr>
              <a:lnSpc>
                <a:spcPct val="90000"/>
              </a:lnSpc>
            </a:pPr>
            <a:r>
              <a:rPr lang="en-US" sz="2400"/>
              <a:t>Visa policies</a:t>
            </a:r>
          </a:p>
          <a:p>
            <a:pPr>
              <a:lnSpc>
                <a:spcPct val="90000"/>
              </a:lnSpc>
            </a:pPr>
            <a:r>
              <a:rPr lang="en-US" sz="2400"/>
              <a:t>Decline of US corporate brand appeal</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Potential Chinese goals</a:t>
            </a:r>
          </a:p>
        </p:txBody>
      </p:sp>
      <p:sp>
        <p:nvSpPr>
          <p:cNvPr id="7171" name="Rectangle 3"/>
          <p:cNvSpPr>
            <a:spLocks noGrp="1" noChangeArrowheads="1"/>
          </p:cNvSpPr>
          <p:nvPr>
            <p:ph type="body" idx="1"/>
          </p:nvPr>
        </p:nvSpPr>
        <p:spPr/>
        <p:txBody>
          <a:bodyPr/>
          <a:lstStyle/>
          <a:p>
            <a:r>
              <a:rPr lang="en-US" sz="2400"/>
              <a:t>Stability on the perimeter</a:t>
            </a:r>
          </a:p>
          <a:p>
            <a:r>
              <a:rPr lang="en-US" sz="2400"/>
              <a:t>Economic development and trade</a:t>
            </a:r>
          </a:p>
          <a:p>
            <a:r>
              <a:rPr lang="en-US" sz="2400"/>
              <a:t>Perceptions of China as benign actor</a:t>
            </a:r>
          </a:p>
          <a:p>
            <a:r>
              <a:rPr lang="en-US" sz="2400"/>
              <a:t>Control of waterways?</a:t>
            </a:r>
          </a:p>
          <a:p>
            <a:r>
              <a:rPr lang="en-US" sz="2400"/>
              <a:t>Reducing Taiwan’s and Japan’s influence</a:t>
            </a:r>
          </a:p>
          <a:p>
            <a:r>
              <a:rPr lang="en-US" sz="2400"/>
              <a:t>Access to resources</a:t>
            </a:r>
          </a:p>
          <a:p>
            <a:r>
              <a:rPr lang="en-US" sz="2400"/>
              <a:t>A Chinese Monroe Doctrine?</a:t>
            </a:r>
          </a:p>
          <a:p>
            <a:pPr>
              <a:buFontTx/>
              <a:buNone/>
            </a:pPr>
            <a:endParaRPr lang="en-US" sz="240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t>Matrices of Chinese Success</a:t>
            </a:r>
          </a:p>
        </p:txBody>
      </p:sp>
      <p:sp>
        <p:nvSpPr>
          <p:cNvPr id="8195" name="Rectangle 3"/>
          <p:cNvSpPr>
            <a:spLocks noGrp="1" noChangeArrowheads="1"/>
          </p:cNvSpPr>
          <p:nvPr>
            <p:ph type="body" idx="1"/>
          </p:nvPr>
        </p:nvSpPr>
        <p:spPr/>
        <p:txBody>
          <a:bodyPr/>
          <a:lstStyle/>
          <a:p>
            <a:pPr>
              <a:lnSpc>
                <a:spcPct val="90000"/>
              </a:lnSpc>
            </a:pPr>
            <a:r>
              <a:rPr lang="en-US" sz="2400"/>
              <a:t>Perceptions of China as benign/ Perceptions of Chinese economic growth</a:t>
            </a:r>
          </a:p>
          <a:p>
            <a:pPr>
              <a:lnSpc>
                <a:spcPct val="90000"/>
              </a:lnSpc>
            </a:pPr>
            <a:r>
              <a:rPr lang="en-US" sz="2400"/>
              <a:t>Public opinion polling</a:t>
            </a:r>
          </a:p>
          <a:p>
            <a:pPr>
              <a:lnSpc>
                <a:spcPct val="90000"/>
              </a:lnSpc>
            </a:pPr>
            <a:r>
              <a:rPr lang="en-US" sz="2400"/>
              <a:t>Interest in Chinese language and culture</a:t>
            </a:r>
          </a:p>
          <a:p>
            <a:pPr>
              <a:lnSpc>
                <a:spcPct val="90000"/>
              </a:lnSpc>
            </a:pPr>
            <a:r>
              <a:rPr lang="en-US" sz="2400"/>
              <a:t>Reception of Chinese elites</a:t>
            </a:r>
          </a:p>
          <a:p>
            <a:pPr>
              <a:lnSpc>
                <a:spcPct val="90000"/>
              </a:lnSpc>
            </a:pPr>
            <a:r>
              <a:rPr lang="en-US" sz="2400"/>
              <a:t>Interest in China’s model of development</a:t>
            </a:r>
          </a:p>
          <a:p>
            <a:pPr>
              <a:lnSpc>
                <a:spcPct val="90000"/>
              </a:lnSpc>
            </a:pPr>
            <a:r>
              <a:rPr lang="en-US" sz="2400"/>
              <a:t>Perceptions of SE Asian Chinese</a:t>
            </a:r>
          </a:p>
          <a:p>
            <a:pPr>
              <a:lnSpc>
                <a:spcPct val="90000"/>
              </a:lnSpc>
            </a:pPr>
            <a:r>
              <a:rPr lang="en-US" sz="2400"/>
              <a:t>Access to resources</a:t>
            </a:r>
          </a:p>
          <a:p>
            <a:pPr>
              <a:lnSpc>
                <a:spcPct val="90000"/>
              </a:lnSpc>
            </a:pPr>
            <a:r>
              <a:rPr lang="en-US" sz="2400"/>
              <a:t>Taiwan increasingly excluded </a:t>
            </a:r>
          </a:p>
          <a:p>
            <a:pPr>
              <a:lnSpc>
                <a:spcPct val="90000"/>
              </a:lnSpc>
            </a:pPr>
            <a:r>
              <a:rPr lang="en-US" sz="2400"/>
              <a:t>China using influence to persuade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838200" y="274638"/>
            <a:ext cx="7848600" cy="944562"/>
          </a:xfrm>
        </p:spPr>
        <p:txBody>
          <a:bodyPr/>
          <a:lstStyle/>
          <a:p>
            <a:r>
              <a:rPr lang="en-US"/>
              <a:t>Impact on the region and on US interests</a:t>
            </a:r>
          </a:p>
        </p:txBody>
      </p:sp>
      <p:sp>
        <p:nvSpPr>
          <p:cNvPr id="9219" name="Rectangle 3"/>
          <p:cNvSpPr>
            <a:spLocks noGrp="1" noChangeArrowheads="1"/>
          </p:cNvSpPr>
          <p:nvPr>
            <p:ph type="body" idx="1"/>
          </p:nvPr>
        </p:nvSpPr>
        <p:spPr>
          <a:xfrm>
            <a:off x="762000" y="1600200"/>
            <a:ext cx="7924800" cy="5257800"/>
          </a:xfrm>
        </p:spPr>
        <p:txBody>
          <a:bodyPr/>
          <a:lstStyle/>
          <a:p>
            <a:pPr>
              <a:lnSpc>
                <a:spcPct val="80000"/>
              </a:lnSpc>
            </a:pPr>
            <a:r>
              <a:rPr lang="en-US" sz="2400"/>
              <a:t>Positive: China becomes regional leader by mediating disputes</a:t>
            </a:r>
          </a:p>
          <a:p>
            <a:pPr>
              <a:lnSpc>
                <a:spcPct val="80000"/>
              </a:lnSpc>
            </a:pPr>
            <a:r>
              <a:rPr lang="en-US" sz="2400"/>
              <a:t>Positive: China takes lead on nontraditional transnational issues</a:t>
            </a:r>
          </a:p>
          <a:p>
            <a:pPr>
              <a:lnSpc>
                <a:spcPct val="80000"/>
              </a:lnSpc>
            </a:pPr>
            <a:r>
              <a:rPr lang="en-US" sz="2400"/>
              <a:t>Positive: China prods regional free trade</a:t>
            </a:r>
          </a:p>
          <a:p>
            <a:pPr>
              <a:lnSpc>
                <a:spcPct val="80000"/>
              </a:lnSpc>
            </a:pPr>
            <a:r>
              <a:rPr lang="en-US" sz="2400"/>
              <a:t>Negative: China exporting its labor and environmental practices</a:t>
            </a:r>
          </a:p>
          <a:p>
            <a:pPr>
              <a:lnSpc>
                <a:spcPct val="80000"/>
              </a:lnSpc>
            </a:pPr>
            <a:r>
              <a:rPr lang="en-US" sz="2400"/>
              <a:t>Negative: Chinese aid undermining tying of aid to better governance, and US influence over authoritarian nations: Weakens US promotion of democratization and good governance </a:t>
            </a:r>
          </a:p>
          <a:p>
            <a:pPr>
              <a:lnSpc>
                <a:spcPct val="80000"/>
              </a:lnSpc>
            </a:pPr>
            <a:r>
              <a:rPr lang="en-US" sz="2400"/>
              <a:t>Negative: China could eventually use influence to push back at American relationships in SE Asia</a:t>
            </a:r>
          </a:p>
          <a:p>
            <a:pPr>
              <a:lnSpc>
                <a:spcPct val="80000"/>
              </a:lnSpc>
            </a:pPr>
            <a:r>
              <a:rPr lang="en-US" sz="2400"/>
              <a:t>Negative: Potential structures in the region exclude US</a:t>
            </a:r>
          </a:p>
          <a:p>
            <a:pPr>
              <a:lnSpc>
                <a:spcPct val="80000"/>
              </a:lnSpc>
            </a:pPr>
            <a:r>
              <a:rPr lang="en-US" sz="2400"/>
              <a:t>All in all a change in US policy towards China from a friendly competitor to a strategic rival.</a:t>
            </a:r>
          </a:p>
          <a:p>
            <a:pPr>
              <a:lnSpc>
                <a:spcPct val="80000"/>
              </a:lnSpc>
            </a:pPr>
            <a:endParaRPr lang="en-US" sz="240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274638"/>
            <a:ext cx="8229600" cy="868362"/>
          </a:xfrm>
        </p:spPr>
        <p:txBody>
          <a:bodyPr/>
          <a:lstStyle/>
          <a:p>
            <a:r>
              <a:rPr lang="en-US" sz="3600"/>
              <a:t>Bilateral or regional</a:t>
            </a:r>
            <a:endParaRPr lang="da-DK" sz="3600"/>
          </a:p>
        </p:txBody>
      </p:sp>
      <p:sp>
        <p:nvSpPr>
          <p:cNvPr id="21507" name="Rectangle 3"/>
          <p:cNvSpPr>
            <a:spLocks noGrp="1" noChangeArrowheads="1"/>
          </p:cNvSpPr>
          <p:nvPr>
            <p:ph type="body" idx="1"/>
          </p:nvPr>
        </p:nvSpPr>
        <p:spPr>
          <a:xfrm>
            <a:off x="457200" y="1066800"/>
            <a:ext cx="8229600" cy="5791200"/>
          </a:xfrm>
        </p:spPr>
        <p:txBody>
          <a:bodyPr/>
          <a:lstStyle/>
          <a:p>
            <a:pPr algn="just">
              <a:lnSpc>
                <a:spcPct val="90000"/>
              </a:lnSpc>
              <a:buFontTx/>
              <a:buNone/>
            </a:pPr>
            <a:r>
              <a:rPr lang="da-DK" sz="2800"/>
              <a:t>China's renewed interest in bilateral engagement with Southeast Asia comes in several spates</a:t>
            </a:r>
          </a:p>
          <a:p>
            <a:pPr algn="just">
              <a:lnSpc>
                <a:spcPct val="90000"/>
              </a:lnSpc>
              <a:buFontTx/>
              <a:buNone/>
            </a:pPr>
            <a:r>
              <a:rPr lang="da-DK" sz="2800"/>
              <a:t>First and foremost, is the increase in development aid and trade volumes</a:t>
            </a:r>
          </a:p>
          <a:p>
            <a:pPr algn="just">
              <a:lnSpc>
                <a:spcPct val="90000"/>
              </a:lnSpc>
              <a:buFontTx/>
              <a:buNone/>
            </a:pPr>
            <a:r>
              <a:rPr lang="da-DK" sz="2800"/>
              <a:t>Second is the increase of FDI both inward and outward</a:t>
            </a:r>
          </a:p>
          <a:p>
            <a:pPr algn="just">
              <a:lnSpc>
                <a:spcPct val="90000"/>
              </a:lnSpc>
              <a:buFontTx/>
              <a:buNone/>
            </a:pPr>
            <a:r>
              <a:rPr lang="da-DK" sz="2800"/>
              <a:t>Third is related to China's need for oil, gas and other energy sources; and</a:t>
            </a:r>
          </a:p>
          <a:p>
            <a:pPr algn="just">
              <a:lnSpc>
                <a:spcPct val="90000"/>
              </a:lnSpc>
              <a:buFontTx/>
              <a:buNone/>
            </a:pPr>
            <a:r>
              <a:rPr lang="da-DK" sz="2800"/>
              <a:t>Finally security, defence and diplomacy related matters which cannot be separated from the above</a:t>
            </a:r>
          </a:p>
          <a:p>
            <a:pPr algn="just">
              <a:lnSpc>
                <a:spcPct val="90000"/>
              </a:lnSpc>
              <a:buFontTx/>
              <a:buNone/>
            </a:pPr>
            <a:r>
              <a:rPr lang="da-DK" sz="2800"/>
              <a:t> This strategy is embedded in a regional and multilateral umbrella</a:t>
            </a:r>
          </a:p>
          <a:p>
            <a:pPr>
              <a:lnSpc>
                <a:spcPct val="90000"/>
              </a:lnSpc>
            </a:pPr>
            <a:endParaRPr lang="da-DK" sz="28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8229600" cy="792162"/>
          </a:xfrm>
        </p:spPr>
        <p:txBody>
          <a:bodyPr/>
          <a:lstStyle/>
          <a:p>
            <a:r>
              <a:rPr lang="en-US"/>
              <a:t>Introduction</a:t>
            </a:r>
            <a:endParaRPr lang="da-DK"/>
          </a:p>
        </p:txBody>
      </p:sp>
      <p:sp>
        <p:nvSpPr>
          <p:cNvPr id="11267" name="Rectangle 3"/>
          <p:cNvSpPr>
            <a:spLocks noGrp="1" noChangeArrowheads="1"/>
          </p:cNvSpPr>
          <p:nvPr>
            <p:ph type="body" idx="1"/>
          </p:nvPr>
        </p:nvSpPr>
        <p:spPr>
          <a:xfrm>
            <a:off x="0" y="1066800"/>
            <a:ext cx="9144000" cy="5791200"/>
          </a:xfrm>
        </p:spPr>
        <p:txBody>
          <a:bodyPr/>
          <a:lstStyle/>
          <a:p>
            <a:pPr algn="just">
              <a:lnSpc>
                <a:spcPct val="90000"/>
              </a:lnSpc>
              <a:buFontTx/>
              <a:buNone/>
            </a:pPr>
            <a:r>
              <a:rPr lang="da-DK"/>
              <a:t>Globalization is rapidly changing the overall structure of the international division of labour with the shift of services and manufacturing from the old industrialized economies to the new emerging giants – the global office platform in India and the global factory floor in China</a:t>
            </a:r>
          </a:p>
          <a:p>
            <a:pPr algn="just">
              <a:lnSpc>
                <a:spcPct val="90000"/>
              </a:lnSpc>
              <a:buFontTx/>
              <a:buNone/>
            </a:pPr>
            <a:endParaRPr lang="en-US"/>
          </a:p>
          <a:p>
            <a:pPr algn="just">
              <a:lnSpc>
                <a:spcPct val="90000"/>
              </a:lnSpc>
              <a:buFontTx/>
              <a:buNone/>
            </a:pPr>
            <a:r>
              <a:rPr lang="da-DK"/>
              <a:t>China a new 'Asian miracle' based on the premises and earlier experiences of the developmental state as exemplified in the 'command capitalist' strategy in Japan, South Korea and Taiwan</a:t>
            </a:r>
          </a:p>
          <a:p>
            <a:pPr algn="just">
              <a:lnSpc>
                <a:spcPct val="90000"/>
              </a:lnSpc>
              <a:buFontTx/>
              <a:buNone/>
            </a:pPr>
            <a:endParaRPr lang="da-DK"/>
          </a:p>
          <a:p>
            <a:pPr>
              <a:lnSpc>
                <a:spcPct val="90000"/>
              </a:lnSpc>
            </a:pPr>
            <a:endParaRPr lang="da-DK"/>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a:xfrm>
            <a:off x="457200" y="228600"/>
            <a:ext cx="8229600" cy="5897563"/>
          </a:xfrm>
        </p:spPr>
        <p:txBody>
          <a:bodyPr/>
          <a:lstStyle/>
          <a:p>
            <a:pPr>
              <a:lnSpc>
                <a:spcPct val="80000"/>
              </a:lnSpc>
              <a:buFontTx/>
              <a:buNone/>
            </a:pPr>
            <a:r>
              <a:rPr lang="da-DK" sz="2400"/>
              <a:t>The figures imply that there is a clear strategic link between trade, FDI, ODA, military support and a specific focus on export of cultural values</a:t>
            </a:r>
          </a:p>
          <a:p>
            <a:pPr>
              <a:lnSpc>
                <a:spcPct val="80000"/>
              </a:lnSpc>
              <a:buFontTx/>
              <a:buNone/>
            </a:pPr>
            <a:r>
              <a:rPr lang="da-DK" sz="2400"/>
              <a:t>China is already supporting language training in dozens of countries and reportedly has set a target of raising the number of foreigners studying Mandarin around the world to 100 million by 2010. </a:t>
            </a:r>
          </a:p>
          <a:p>
            <a:pPr>
              <a:lnSpc>
                <a:spcPct val="80000"/>
              </a:lnSpc>
              <a:buFontTx/>
              <a:buNone/>
            </a:pPr>
            <a:r>
              <a:rPr lang="da-DK" sz="2400"/>
              <a:t>Currently, more than 30 million people worldwide are studying Mandarin. Since 2004, China's Education Ministry has opened cultural language centres called Confucius Institutes in over 20 countries. In 2004, 110,844 foreigners from 178 countries were studying Mandarin in China up 43 percent on 2003</a:t>
            </a:r>
          </a:p>
          <a:p>
            <a:pPr>
              <a:lnSpc>
                <a:spcPct val="80000"/>
              </a:lnSpc>
              <a:buFontTx/>
              <a:buNone/>
            </a:pPr>
            <a:r>
              <a:rPr lang="da-DK" sz="2400"/>
              <a:t>In Southeast Asia, private language schools in Malaysia and Indonesia report rising enrolment in Chinese classes </a:t>
            </a:r>
          </a:p>
          <a:p>
            <a:pPr>
              <a:lnSpc>
                <a:spcPct val="80000"/>
              </a:lnSpc>
              <a:buFontTx/>
              <a:buNone/>
            </a:pPr>
            <a:r>
              <a:rPr lang="da-DK" sz="2400"/>
              <a:t>This will also have important spill-over effects on future trade and investment patterns</a:t>
            </a:r>
          </a:p>
          <a:p>
            <a:pPr>
              <a:lnSpc>
                <a:spcPct val="80000"/>
              </a:lnSpc>
            </a:pPr>
            <a:endParaRPr lang="da-DK" sz="2400"/>
          </a:p>
          <a:p>
            <a:pPr>
              <a:lnSpc>
                <a:spcPct val="80000"/>
              </a:lnSpc>
            </a:pPr>
            <a:endParaRPr lang="da-DK" sz="24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a:xfrm>
            <a:off x="457200" y="0"/>
            <a:ext cx="8229600" cy="6126163"/>
          </a:xfrm>
        </p:spPr>
        <p:txBody>
          <a:bodyPr/>
          <a:lstStyle/>
          <a:p>
            <a:r>
              <a:rPr lang="en-US" sz="2800"/>
              <a:t>IMPACT</a:t>
            </a:r>
          </a:p>
          <a:p>
            <a:endParaRPr lang="en-US" sz="2800"/>
          </a:p>
          <a:p>
            <a:pPr algn="just">
              <a:buFontTx/>
              <a:buNone/>
            </a:pPr>
            <a:r>
              <a:rPr lang="da-DK" sz="2800"/>
              <a:t>Globalization and Chinese encroachment into SEA has now turned the world into a beauty contest where the most attractive country or region will stand to gain the most from the flows of funds</a:t>
            </a:r>
          </a:p>
          <a:p>
            <a:pPr algn="just">
              <a:buFontTx/>
              <a:buNone/>
            </a:pPr>
            <a:r>
              <a:rPr lang="da-DK" sz="2800"/>
              <a:t>In other words, the region has entered the race-to-the-bottom which implies a decrease in regulation levels of labour relations, as well as an irreversible process that seeks to exert a downward pressure on welfare and social benefits that are presumed to 'inhibit' the incentive to work</a:t>
            </a:r>
          </a:p>
          <a:p>
            <a:endParaRPr lang="da-DK" sz="28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body" idx="1"/>
          </p:nvPr>
        </p:nvSpPr>
        <p:spPr>
          <a:xfrm>
            <a:off x="457200" y="304800"/>
            <a:ext cx="8229600" cy="5821363"/>
          </a:xfrm>
        </p:spPr>
        <p:txBody>
          <a:bodyPr/>
          <a:lstStyle/>
          <a:p>
            <a:pPr algn="just">
              <a:buFontTx/>
              <a:buNone/>
            </a:pPr>
            <a:r>
              <a:rPr lang="da-DK"/>
              <a:t>China has shown a definite readiness to use its growing soft power, notably economic leverage and national image and the benefits that accrue from non-material, ideational and cultural influences as a persuasive means to translate its influence into concrete policy interests</a:t>
            </a:r>
          </a:p>
          <a:p>
            <a:pPr algn="just">
              <a:buFontTx/>
              <a:buNone/>
            </a:pPr>
            <a:r>
              <a:rPr lang="da-DK"/>
              <a:t>Beijing's new security concept can also be interpreted as aiming at undermining US influence in Southeast Asia and loosen its alliances with Thailand and the Philippines</a:t>
            </a:r>
          </a:p>
          <a:p>
            <a:pPr algn="just">
              <a:buFontTx/>
              <a:buNone/>
            </a:pPr>
            <a:endParaRPr lang="da-DK"/>
          </a:p>
          <a:p>
            <a:endParaRPr lang="da-DK"/>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4"/>
          <p:cNvSpPr>
            <a:spLocks noGrp="1" noChangeArrowheads="1"/>
          </p:cNvSpPr>
          <p:nvPr>
            <p:ph type="body" idx="1"/>
          </p:nvPr>
        </p:nvSpPr>
        <p:spPr>
          <a:xfrm>
            <a:off x="381000" y="304800"/>
            <a:ext cx="8229600" cy="6553200"/>
          </a:xfrm>
          <a:noFill/>
          <a:ln/>
        </p:spPr>
        <p:txBody>
          <a:bodyPr/>
          <a:lstStyle/>
          <a:p>
            <a:pPr algn="just">
              <a:lnSpc>
                <a:spcPct val="90000"/>
              </a:lnSpc>
              <a:buFontTx/>
              <a:buNone/>
            </a:pPr>
            <a:r>
              <a:rPr lang="da-DK" sz="2400"/>
              <a:t>Related to the soft power engagement in the region, China has taken a more active role in the ADB and was the prime mover in the establishment of the Boao Forum, the Asian version of Davos. All of these initiatives can be grouped under the rubric of China's new soft power security concept, which emphasizes cooperative (win-win) security, confidence building, and multilateral engagement. The popularity China has garnered from these activities is no doubt also enhanced by the economic opportunities it presents to regional states. Yet, without China's active engagement of multilateral institutions, its growing bulk might provoke more fear than admiration, much as it did during the early and mid-1990s. Beijing's multilateral engagement has enabled it to improve its material position and its image  simultaneously. The fact that this engagement furthers Chinese interests does not make it any less welcome in the region</a:t>
            </a:r>
          </a:p>
          <a:p>
            <a:pPr>
              <a:lnSpc>
                <a:spcPct val="90000"/>
              </a:lnSpc>
            </a:pPr>
            <a:endParaRPr lang="da-DK"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457200" y="0"/>
            <a:ext cx="8686800" cy="7162800"/>
          </a:xfrm>
        </p:spPr>
        <p:txBody>
          <a:bodyPr/>
          <a:lstStyle/>
          <a:p>
            <a:pPr algn="just">
              <a:lnSpc>
                <a:spcPct val="80000"/>
              </a:lnSpc>
              <a:buFontTx/>
              <a:buNone/>
            </a:pPr>
            <a:r>
              <a:rPr lang="da-DK" sz="2400"/>
              <a:t>Literature on China concentrates on the country's ability and success to attract foreign investment and the accompanying high economic growth rates</a:t>
            </a:r>
          </a:p>
          <a:p>
            <a:pPr algn="just">
              <a:lnSpc>
                <a:spcPct val="80000"/>
              </a:lnSpc>
              <a:buFontTx/>
              <a:buNone/>
            </a:pPr>
            <a:endParaRPr lang="en-US" sz="2400"/>
          </a:p>
          <a:p>
            <a:pPr algn="just">
              <a:lnSpc>
                <a:spcPct val="80000"/>
              </a:lnSpc>
              <a:buFontTx/>
              <a:buNone/>
            </a:pPr>
            <a:r>
              <a:rPr lang="da-DK" sz="2400"/>
              <a:t>World's most populous nation of some 1.3 billion- seventh largest economy in terms of GDP </a:t>
            </a:r>
          </a:p>
          <a:p>
            <a:pPr algn="just">
              <a:lnSpc>
                <a:spcPct val="80000"/>
              </a:lnSpc>
              <a:buFontTx/>
              <a:buNone/>
            </a:pPr>
            <a:endParaRPr lang="da-DK" sz="2400"/>
          </a:p>
          <a:p>
            <a:pPr algn="just">
              <a:lnSpc>
                <a:spcPct val="80000"/>
              </a:lnSpc>
              <a:buFontTx/>
              <a:buNone/>
            </a:pPr>
            <a:r>
              <a:rPr lang="da-DK" sz="2400"/>
              <a:t>Third-biggest trading nation after Germany and the US</a:t>
            </a:r>
          </a:p>
          <a:p>
            <a:pPr algn="just">
              <a:lnSpc>
                <a:spcPct val="80000"/>
              </a:lnSpc>
            </a:pPr>
            <a:endParaRPr lang="da-DK" sz="2400"/>
          </a:p>
          <a:p>
            <a:pPr algn="just">
              <a:lnSpc>
                <a:spcPct val="80000"/>
              </a:lnSpc>
              <a:buFontTx/>
              <a:buNone/>
            </a:pPr>
            <a:r>
              <a:rPr lang="da-DK" sz="2400"/>
              <a:t>FDI worth more than $60 billion in 2004, the world's biggest FDI recipient</a:t>
            </a:r>
          </a:p>
          <a:p>
            <a:pPr algn="just">
              <a:lnSpc>
                <a:spcPct val="80000"/>
              </a:lnSpc>
              <a:buFontTx/>
              <a:buNone/>
            </a:pPr>
            <a:endParaRPr lang="da-DK" sz="2400"/>
          </a:p>
          <a:p>
            <a:pPr algn="just">
              <a:lnSpc>
                <a:spcPct val="80000"/>
              </a:lnSpc>
              <a:buFontTx/>
              <a:buNone/>
            </a:pPr>
            <a:r>
              <a:rPr lang="da-DK" sz="2400"/>
              <a:t>More than $700 billion in foreign reserves</a:t>
            </a:r>
          </a:p>
          <a:p>
            <a:pPr algn="just">
              <a:lnSpc>
                <a:spcPct val="80000"/>
              </a:lnSpc>
              <a:buFontTx/>
              <a:buNone/>
            </a:pPr>
            <a:endParaRPr lang="da-DK" sz="2400"/>
          </a:p>
          <a:p>
            <a:pPr algn="just">
              <a:lnSpc>
                <a:spcPct val="80000"/>
              </a:lnSpc>
              <a:buFontTx/>
              <a:buNone/>
            </a:pPr>
            <a:r>
              <a:rPr lang="da-DK" sz="2400"/>
              <a:t>Spectacular rise in its share of world GDP, nearly tripling from 5 percent to 14 percent in a quarter of a century.</a:t>
            </a:r>
          </a:p>
          <a:p>
            <a:pPr algn="just">
              <a:lnSpc>
                <a:spcPct val="80000"/>
              </a:lnSpc>
              <a:buFontTx/>
              <a:buNone/>
            </a:pPr>
            <a:endParaRPr lang="da-DK" sz="2400"/>
          </a:p>
          <a:p>
            <a:pPr algn="just">
              <a:lnSpc>
                <a:spcPct val="80000"/>
              </a:lnSpc>
              <a:buFontTx/>
              <a:buNone/>
            </a:pPr>
            <a:r>
              <a:rPr lang="da-DK" sz="2400"/>
              <a:t>Total employment estimated around 750 million - one and a half times that of the whole of the OECD with enormous labour reserve in agriculture and the informal sector</a:t>
            </a:r>
          </a:p>
          <a:p>
            <a:pPr algn="just">
              <a:lnSpc>
                <a:spcPct val="80000"/>
              </a:lnSpc>
            </a:pPr>
            <a:endParaRPr lang="da-DK" sz="2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4"/>
          <p:cNvSpPr>
            <a:spLocks noGrp="1" noChangeArrowheads="1"/>
          </p:cNvSpPr>
          <p:nvPr>
            <p:ph type="body" idx="1"/>
          </p:nvPr>
        </p:nvSpPr>
        <p:spPr>
          <a:xfrm>
            <a:off x="0" y="0"/>
            <a:ext cx="9144000" cy="6477000"/>
          </a:xfrm>
          <a:noFill/>
          <a:ln/>
        </p:spPr>
        <p:txBody>
          <a:bodyPr/>
          <a:lstStyle/>
          <a:p>
            <a:pPr algn="just">
              <a:lnSpc>
                <a:spcPct val="90000"/>
              </a:lnSpc>
              <a:buFontTx/>
              <a:buNone/>
            </a:pPr>
            <a:r>
              <a:rPr lang="da-DK"/>
              <a:t>These issues are well covered in the academic literature, but what is really new, is the fact that Chinese enterprises themselves are now investing worldwide and across a broad range of economic activities, ranging from trading and banking, to manufacturing and natural resource exploitation</a:t>
            </a:r>
          </a:p>
          <a:p>
            <a:pPr>
              <a:lnSpc>
                <a:spcPct val="90000"/>
              </a:lnSpc>
              <a:buFontTx/>
              <a:buNone/>
            </a:pPr>
            <a:endParaRPr lang="da-DK"/>
          </a:p>
          <a:p>
            <a:pPr algn="just">
              <a:lnSpc>
                <a:spcPct val="90000"/>
              </a:lnSpc>
              <a:buFontTx/>
              <a:buNone/>
            </a:pPr>
            <a:r>
              <a:rPr lang="da-DK"/>
              <a:t>UNCTAD (2005) China's outward FDI amounted to almost 39 billion in 2004. These data indicate that China has become a global player with operations established in more than 160 countries.</a:t>
            </a:r>
          </a:p>
          <a:p>
            <a:pPr>
              <a:lnSpc>
                <a:spcPct val="90000"/>
              </a:lnSpc>
            </a:pPr>
            <a:endParaRPr lang="da-DK"/>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457200" y="304800"/>
            <a:ext cx="8229600" cy="6553200"/>
          </a:xfrm>
        </p:spPr>
        <p:txBody>
          <a:bodyPr/>
          <a:lstStyle/>
          <a:p>
            <a:pPr algn="just">
              <a:buFontTx/>
              <a:buNone/>
            </a:pPr>
            <a:r>
              <a:rPr lang="da-DK" sz="2800"/>
              <a:t>While the US administrations increase US indebtedness with billions and billions in order to keep forces in Afghanistan and Iraq and provide stimuli packages and nationalize banks and industries, China offered more than $50 billion in investment and credits to countries inside the traditional Monroe Doctrine's shield</a:t>
            </a:r>
          </a:p>
          <a:p>
            <a:pPr algn="just">
              <a:buFontTx/>
              <a:buNone/>
            </a:pPr>
            <a:r>
              <a:rPr lang="da-DK" sz="2800"/>
              <a:t>That sum surpasses President Kennedy's well known $20 billion package for the decade of the Alliance for Progress in the 1960s</a:t>
            </a:r>
          </a:p>
          <a:p>
            <a:pPr algn="just">
              <a:buFontTx/>
              <a:buNone/>
            </a:pPr>
            <a:r>
              <a:rPr lang="da-DK" sz="2800"/>
              <a:t>In 1975, Chinese trade with Latin America mounted to $200 million; in 2004, it had reached over $40 billion</a:t>
            </a:r>
          </a:p>
          <a:p>
            <a:endParaRPr lang="da-DK" sz="2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457200" y="228600"/>
            <a:ext cx="8229600" cy="5897563"/>
          </a:xfrm>
        </p:spPr>
        <p:txBody>
          <a:bodyPr/>
          <a:lstStyle/>
          <a:p>
            <a:pPr algn="just">
              <a:lnSpc>
                <a:spcPct val="90000"/>
              </a:lnSpc>
              <a:buFontTx/>
              <a:buNone/>
            </a:pPr>
            <a:r>
              <a:rPr lang="da-DK"/>
              <a:t>China has become one of the foremost players in the era of globalization, which US leaders promoted without considering that China might avail itself of this opportunity to move into previously sacrosanct US spheres</a:t>
            </a:r>
          </a:p>
          <a:p>
            <a:pPr algn="just">
              <a:lnSpc>
                <a:spcPct val="90000"/>
              </a:lnSpc>
            </a:pPr>
            <a:endParaRPr lang="da-DK"/>
          </a:p>
          <a:p>
            <a:pPr algn="just">
              <a:lnSpc>
                <a:spcPct val="90000"/>
              </a:lnSpc>
              <a:buFontTx/>
              <a:buNone/>
            </a:pPr>
            <a:r>
              <a:rPr lang="da-DK"/>
              <a:t>It seems clear that the Chinese leadership attempts to increase its ability to attract and persuade the world community, regional groups and individual states to comply with its interests</a:t>
            </a:r>
          </a:p>
          <a:p>
            <a:pPr algn="just">
              <a:lnSpc>
                <a:spcPct val="90000"/>
              </a:lnSpc>
              <a:buFontTx/>
              <a:buNone/>
            </a:pPr>
            <a:endParaRPr lang="da-DK"/>
          </a:p>
          <a:p>
            <a:pPr>
              <a:lnSpc>
                <a:spcPct val="90000"/>
              </a:lnSpc>
            </a:pPr>
            <a:endParaRPr lang="da-DK"/>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t>A Critical Perspective</a:t>
            </a:r>
            <a:endParaRPr lang="da-DK"/>
          </a:p>
        </p:txBody>
      </p:sp>
      <p:sp>
        <p:nvSpPr>
          <p:cNvPr id="16387" name="Rectangle 3"/>
          <p:cNvSpPr>
            <a:spLocks noGrp="1" noChangeArrowheads="1"/>
          </p:cNvSpPr>
          <p:nvPr>
            <p:ph type="body" idx="1"/>
          </p:nvPr>
        </p:nvSpPr>
        <p:spPr/>
        <p:txBody>
          <a:bodyPr/>
          <a:lstStyle/>
          <a:p>
            <a:pPr algn="just">
              <a:buFontTx/>
              <a:buNone/>
            </a:pPr>
            <a:r>
              <a:rPr lang="da-DK" sz="2800"/>
              <a:t>Critical comparative international political economy  perspective (Cox 1990; Evans &amp; Stephens 1988a and 1988b; Strange 1994 &amp; 1996) which seeks to explain the interrelated variables, inconsistencies and disruptive effects of China's dramatic rise and insertion into the global political economy, and the concomitant increase of foreign debt in the United States and its obsession with security and terrorism, respectively</a:t>
            </a:r>
          </a:p>
          <a:p>
            <a:endParaRPr lang="da-DK" sz="28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a:xfrm>
            <a:off x="457200" y="228600"/>
            <a:ext cx="8229600" cy="5897563"/>
          </a:xfrm>
        </p:spPr>
        <p:txBody>
          <a:bodyPr/>
          <a:lstStyle/>
          <a:p>
            <a:pPr algn="just">
              <a:lnSpc>
                <a:spcPct val="90000"/>
              </a:lnSpc>
              <a:buFontTx/>
              <a:buNone/>
            </a:pPr>
            <a:r>
              <a:rPr lang="da-DK"/>
              <a:t>The focus then is broadened into one that not only takes the state alone into consideration but also realizes that: Through conscious political decision, elements of the Chinese leadership have chosen to integrate China – or at least, parts of China – into the global political economy. In the process, they have allowed Chinese sovereignty, in the economic sphere at least, to become 'perforated', and increased the number of actors in the policy sphere</a:t>
            </a:r>
          </a:p>
          <a:p>
            <a:pPr>
              <a:lnSpc>
                <a:spcPct val="90000"/>
              </a:lnSpc>
            </a:pPr>
            <a:endParaRPr lang="da-DK"/>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457200" y="381000"/>
            <a:ext cx="8229600" cy="5745163"/>
          </a:xfrm>
        </p:spPr>
        <p:txBody>
          <a:bodyPr/>
          <a:lstStyle/>
          <a:p>
            <a:pPr algn="just">
              <a:lnSpc>
                <a:spcPct val="90000"/>
              </a:lnSpc>
              <a:buFontTx/>
              <a:buNone/>
            </a:pPr>
            <a:r>
              <a:rPr lang="da-DK" sz="2800"/>
              <a:t>However, any analysis of China's present overseas economic expansion and foreign policy interests, must also consider Chinese realpolitik and the underlying forces which shape these interests. It should especially include the fact that the state and local government authorities play a significant role makes it imperative to focus on these factors which are unique to China. </a:t>
            </a:r>
          </a:p>
          <a:p>
            <a:pPr algn="just">
              <a:lnSpc>
                <a:spcPct val="90000"/>
              </a:lnSpc>
              <a:buFontTx/>
              <a:buNone/>
            </a:pPr>
            <a:endParaRPr lang="da-DK" sz="2800"/>
          </a:p>
          <a:p>
            <a:pPr algn="just">
              <a:lnSpc>
                <a:spcPct val="90000"/>
              </a:lnSpc>
              <a:buFontTx/>
              <a:buNone/>
            </a:pPr>
            <a:r>
              <a:rPr lang="da-DK" sz="2800"/>
              <a:t>Thus include a security perspective on whether China's reliance on soft power is only a  temporary phase on its way to regional cum global hegemony</a:t>
            </a:r>
          </a:p>
          <a:p>
            <a:pPr>
              <a:lnSpc>
                <a:spcPct val="90000"/>
              </a:lnSpc>
            </a:pPr>
            <a:endParaRPr lang="da-DK" sz="280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208</TotalTime>
  <Words>1893</Words>
  <Application>Microsoft Office PowerPoint</Application>
  <PresentationFormat>On-screen Show (4:3)</PresentationFormat>
  <Paragraphs>124</Paragraphs>
  <Slides>23</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23</vt:i4>
      </vt:variant>
    </vt:vector>
  </HeadingPairs>
  <TitlesOfParts>
    <vt:vector size="25" baseType="lpstr">
      <vt:lpstr>Arial</vt:lpstr>
      <vt:lpstr>Default Design</vt:lpstr>
      <vt:lpstr>Agenda</vt:lpstr>
      <vt:lpstr>Introduction</vt:lpstr>
      <vt:lpstr>Slide 3</vt:lpstr>
      <vt:lpstr>Slide 4</vt:lpstr>
      <vt:lpstr>Slide 5</vt:lpstr>
      <vt:lpstr>Slide 6</vt:lpstr>
      <vt:lpstr>A Critical Perspective</vt:lpstr>
      <vt:lpstr>Slide 8</vt:lpstr>
      <vt:lpstr>Slide 9</vt:lpstr>
      <vt:lpstr>Slide 10</vt:lpstr>
      <vt:lpstr>How China’s Soft Power Strategy Emerges</vt:lpstr>
      <vt:lpstr>Slide 12</vt:lpstr>
      <vt:lpstr>Components of Chinese Strategy  </vt:lpstr>
      <vt:lpstr>Chinese Tools of Influence</vt:lpstr>
      <vt:lpstr>Decline of US soft power in SE Asia</vt:lpstr>
      <vt:lpstr>Potential Chinese goals</vt:lpstr>
      <vt:lpstr>Matrices of Chinese Success</vt:lpstr>
      <vt:lpstr>Impact on the region and on US interests</vt:lpstr>
      <vt:lpstr>Bilateral or regional</vt:lpstr>
      <vt:lpstr>Slide 20</vt:lpstr>
      <vt:lpstr>Slide 21</vt:lpstr>
      <vt:lpstr>Slide 22</vt:lpstr>
      <vt:lpstr>Slide 23</vt:lpstr>
    </vt:vector>
  </TitlesOfParts>
  <Company>Aalborg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omkhs1</dc:creator>
  <cp:lastModifiedBy>Johannes D. Schimdt</cp:lastModifiedBy>
  <cp:revision>2</cp:revision>
  <dcterms:created xsi:type="dcterms:W3CDTF">2009-02-23T00:53:13Z</dcterms:created>
  <dcterms:modified xsi:type="dcterms:W3CDTF">2010-01-08T08:52:02Z</dcterms:modified>
</cp:coreProperties>
</file>