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Default Extension="png" ContentType="image/png"/>
  <Override PartName="/ppt/notesSlides/notesSlide3.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66" r:id="rId2"/>
    <p:sldId id="273" r:id="rId3"/>
    <p:sldId id="270" r:id="rId4"/>
    <p:sldId id="263" r:id="rId5"/>
    <p:sldId id="277" r:id="rId6"/>
    <p:sldId id="278" r:id="rId7"/>
    <p:sldId id="261" r:id="rId8"/>
    <p:sldId id="272" r:id="rId9"/>
    <p:sldId id="259" r:id="rId10"/>
    <p:sldId id="275" r:id="rId11"/>
    <p:sldId id="269" r:id="rId12"/>
  </p:sldIdLst>
  <p:sldSz cx="9144000" cy="6858000" type="screen4x3"/>
  <p:notesSz cx="7315200" cy="9601200"/>
  <p:defaultTextStyle>
    <a:defPPr>
      <a:defRPr lang="da-DK"/>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81286" autoAdjust="0"/>
  </p:normalViewPr>
  <p:slideViewPr>
    <p:cSldViewPr>
      <p:cViewPr varScale="1">
        <p:scale>
          <a:sx n="109" d="100"/>
          <a:sy n="109" d="100"/>
        </p:scale>
        <p:origin x="-167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3170238" cy="479425"/>
          </a:xfrm>
          <a:prstGeom prst="rect">
            <a:avLst/>
          </a:prstGeom>
        </p:spPr>
        <p:txBody>
          <a:bodyPr vert="horz" lIns="96661" tIns="48331" rIns="96661" bIns="48331" rtlCol="0"/>
          <a:lstStyle>
            <a:lvl1pPr algn="l">
              <a:defRPr sz="1300"/>
            </a:lvl1pPr>
          </a:lstStyle>
          <a:p>
            <a:pPr>
              <a:defRPr/>
            </a:pPr>
            <a:endParaRPr lang="da-DK"/>
          </a:p>
        </p:txBody>
      </p:sp>
      <p:sp>
        <p:nvSpPr>
          <p:cNvPr id="3" name="Pladsholder til dato 2"/>
          <p:cNvSpPr>
            <a:spLocks noGrp="1"/>
          </p:cNvSpPr>
          <p:nvPr>
            <p:ph type="dt" idx="1"/>
          </p:nvPr>
        </p:nvSpPr>
        <p:spPr>
          <a:xfrm>
            <a:off x="4143375" y="0"/>
            <a:ext cx="3170238" cy="479425"/>
          </a:xfrm>
          <a:prstGeom prst="rect">
            <a:avLst/>
          </a:prstGeom>
        </p:spPr>
        <p:txBody>
          <a:bodyPr vert="horz" lIns="96661" tIns="48331" rIns="96661" bIns="48331" rtlCol="0"/>
          <a:lstStyle>
            <a:lvl1pPr algn="r">
              <a:defRPr sz="1300"/>
            </a:lvl1pPr>
          </a:lstStyle>
          <a:p>
            <a:pPr>
              <a:defRPr/>
            </a:pPr>
            <a:fld id="{DA334153-BE3E-40F6-ABDE-DB89B6ECD4A1}" type="datetimeFigureOut">
              <a:rPr lang="da-DK"/>
              <a:pPr>
                <a:defRPr/>
              </a:pPr>
              <a:t>26-06-2009</a:t>
            </a:fld>
            <a:endParaRPr lang="da-DK"/>
          </a:p>
        </p:txBody>
      </p:sp>
      <p:sp>
        <p:nvSpPr>
          <p:cNvPr id="4" name="Pladsholder til diasbillede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pPr lvl="0"/>
            <a:endParaRPr lang="da-DK" noProof="0" smtClean="0"/>
          </a:p>
        </p:txBody>
      </p:sp>
      <p:sp>
        <p:nvSpPr>
          <p:cNvPr id="5" name="Pladsholder til noter 4"/>
          <p:cNvSpPr>
            <a:spLocks noGrp="1"/>
          </p:cNvSpPr>
          <p:nvPr>
            <p:ph type="body" sz="quarter" idx="3"/>
          </p:nvPr>
        </p:nvSpPr>
        <p:spPr>
          <a:xfrm>
            <a:off x="731838" y="4560888"/>
            <a:ext cx="5851525" cy="4319587"/>
          </a:xfrm>
          <a:prstGeom prst="rect">
            <a:avLst/>
          </a:prstGeom>
        </p:spPr>
        <p:txBody>
          <a:bodyPr vert="horz" lIns="96661" tIns="48331" rIns="96661" bIns="48331" rtlCol="0">
            <a:normAutofit/>
          </a:bodyPr>
          <a:lstStyle/>
          <a:p>
            <a:pPr lvl="0"/>
            <a:r>
              <a:rPr lang="da-DK" noProof="0" smtClean="0"/>
              <a:t>Klik for at redigere typografi i masteren</a:t>
            </a:r>
          </a:p>
          <a:p>
            <a:pPr lvl="1"/>
            <a:r>
              <a:rPr lang="da-DK" noProof="0" smtClean="0"/>
              <a:t>Andet niveau</a:t>
            </a:r>
          </a:p>
          <a:p>
            <a:pPr lvl="2"/>
            <a:r>
              <a:rPr lang="da-DK" noProof="0" smtClean="0"/>
              <a:t>Tredje niveau</a:t>
            </a:r>
          </a:p>
          <a:p>
            <a:pPr lvl="3"/>
            <a:r>
              <a:rPr lang="da-DK" noProof="0" smtClean="0"/>
              <a:t>Fjerde niveau</a:t>
            </a:r>
          </a:p>
          <a:p>
            <a:pPr lvl="4"/>
            <a:r>
              <a:rPr lang="da-DK" noProof="0" smtClean="0"/>
              <a:t>Femte niveau</a:t>
            </a:r>
          </a:p>
        </p:txBody>
      </p:sp>
      <p:sp>
        <p:nvSpPr>
          <p:cNvPr id="6" name="Pladsholder til sidefod 5"/>
          <p:cNvSpPr>
            <a:spLocks noGrp="1"/>
          </p:cNvSpPr>
          <p:nvPr>
            <p:ph type="ftr" sz="quarter" idx="4"/>
          </p:nvPr>
        </p:nvSpPr>
        <p:spPr>
          <a:xfrm>
            <a:off x="0" y="9120188"/>
            <a:ext cx="3170238" cy="479425"/>
          </a:xfrm>
          <a:prstGeom prst="rect">
            <a:avLst/>
          </a:prstGeom>
        </p:spPr>
        <p:txBody>
          <a:bodyPr vert="horz" lIns="96661" tIns="48331" rIns="96661" bIns="48331" rtlCol="0" anchor="b"/>
          <a:lstStyle>
            <a:lvl1pPr algn="l">
              <a:defRPr sz="1300"/>
            </a:lvl1pPr>
          </a:lstStyle>
          <a:p>
            <a:pPr>
              <a:defRPr/>
            </a:pPr>
            <a:endParaRPr lang="da-DK"/>
          </a:p>
        </p:txBody>
      </p:sp>
      <p:sp>
        <p:nvSpPr>
          <p:cNvPr id="7" name="Pladsholder til diasnummer 6"/>
          <p:cNvSpPr>
            <a:spLocks noGrp="1"/>
          </p:cNvSpPr>
          <p:nvPr>
            <p:ph type="sldNum" sz="quarter" idx="5"/>
          </p:nvPr>
        </p:nvSpPr>
        <p:spPr>
          <a:xfrm>
            <a:off x="4143375" y="9120188"/>
            <a:ext cx="3170238" cy="479425"/>
          </a:xfrm>
          <a:prstGeom prst="rect">
            <a:avLst/>
          </a:prstGeom>
        </p:spPr>
        <p:txBody>
          <a:bodyPr vert="horz" lIns="96661" tIns="48331" rIns="96661" bIns="48331" rtlCol="0" anchor="b"/>
          <a:lstStyle>
            <a:lvl1pPr algn="r">
              <a:defRPr sz="1300"/>
            </a:lvl1pPr>
          </a:lstStyle>
          <a:p>
            <a:pPr>
              <a:defRPr/>
            </a:pPr>
            <a:fld id="{C98A54F7-0C26-4A84-AA2A-3E6BF008E86B}" type="slidenum">
              <a:rPr lang="da-DK"/>
              <a:pPr>
                <a:defRPr/>
              </a:pPr>
              <a:t>‹nr.›</a:t>
            </a:fld>
            <a:endParaRPr lang="da-DK"/>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Pladsholder til diasbillede 1"/>
          <p:cNvSpPr>
            <a:spLocks noGrp="1" noRot="1" noChangeAspect="1" noTextEdit="1"/>
          </p:cNvSpPr>
          <p:nvPr>
            <p:ph type="sldImg"/>
          </p:nvPr>
        </p:nvSpPr>
        <p:spPr bwMode="auto">
          <a:noFill/>
          <a:ln>
            <a:solidFill>
              <a:srgbClr val="000000"/>
            </a:solidFill>
            <a:miter lim="800000"/>
            <a:headEnd/>
            <a:tailEnd/>
          </a:ln>
        </p:spPr>
      </p:sp>
      <p:sp>
        <p:nvSpPr>
          <p:cNvPr id="14339" name="Pladsholder til not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14340" name="Pladsholder til dias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2D97EFA-F7C3-4616-86DA-99519718357B}" type="slidenum">
              <a:rPr lang="da-DK" smtClean="0"/>
              <a:pPr/>
              <a:t>1</a:t>
            </a:fld>
            <a:endParaRPr lang="da-DK"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Pladsholder til diasbillede 1"/>
          <p:cNvSpPr>
            <a:spLocks noGrp="1" noRot="1" noChangeAspect="1" noTextEdit="1"/>
          </p:cNvSpPr>
          <p:nvPr>
            <p:ph type="sldImg"/>
          </p:nvPr>
        </p:nvSpPr>
        <p:spPr bwMode="auto">
          <a:noFill/>
          <a:ln>
            <a:solidFill>
              <a:srgbClr val="000000"/>
            </a:solidFill>
            <a:miter lim="800000"/>
            <a:headEnd/>
            <a:tailEnd/>
          </a:ln>
        </p:spPr>
      </p:sp>
      <p:sp>
        <p:nvSpPr>
          <p:cNvPr id="3" name="Pladsholder til noter 2"/>
          <p:cNvSpPr>
            <a:spLocks noGrp="1"/>
          </p:cNvSpPr>
          <p:nvPr>
            <p:ph type="body" idx="1"/>
          </p:nvPr>
        </p:nvSpPr>
        <p:spPr/>
        <p:txBody>
          <a:bodyPr/>
          <a:lstStyle/>
          <a:p>
            <a:pPr>
              <a:defRPr/>
            </a:pPr>
            <a:r>
              <a:rPr lang="en-GB" dirty="0" smtClean="0">
                <a:solidFill>
                  <a:schemeClr val="bg1">
                    <a:lumMod val="95000"/>
                  </a:schemeClr>
                </a:solidFill>
              </a:rPr>
              <a:t>Another example of a tracking survey from a park and urban space, made in collaboration with Aalborg city council</a:t>
            </a:r>
            <a:endParaRPr lang="da-DK" dirty="0"/>
          </a:p>
        </p:txBody>
      </p:sp>
      <p:sp>
        <p:nvSpPr>
          <p:cNvPr id="23556" name="Pladsholder til dias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82BC384-4E24-4FE3-9671-BA52DB507D76}" type="slidenum">
              <a:rPr lang="da-DK" smtClean="0"/>
              <a:pPr/>
              <a:t>11</a:t>
            </a:fld>
            <a:endParaRPr lang="da-DK"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TextEdit="1"/>
          </p:cNvSpPr>
          <p:nvPr>
            <p:ph type="sldImg"/>
          </p:nvPr>
        </p:nvSpPr>
        <p:spPr bwMode="auto">
          <a:noFill/>
          <a:ln>
            <a:solidFill>
              <a:srgbClr val="000000"/>
            </a:solidFill>
            <a:miter lim="800000"/>
            <a:headEnd/>
            <a:tailEnd/>
          </a:ln>
        </p:spPr>
      </p:sp>
      <p:sp>
        <p:nvSpPr>
          <p:cNvPr id="15363" name="Rectangle 3"/>
          <p:cNvSpPr>
            <a:spLocks noGrp="1"/>
          </p:cNvSpPr>
          <p:nvPr>
            <p:ph type="body" idx="1"/>
          </p:nvPr>
        </p:nvSpPr>
        <p:spPr bwMode="auto">
          <a:noFill/>
        </p:spPr>
        <p:txBody>
          <a:bodyPr wrap="square" numCol="1" anchor="t" anchorCtr="0" compatLnSpc="1">
            <a:prstTxWarp prst="textNoShape">
              <a:avLst/>
            </a:prstTxWarp>
          </a:bodyPr>
          <a:lstStyle/>
          <a:p>
            <a:r>
              <a:rPr lang="en-GB" smtClean="0"/>
              <a:t>They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Pladsholder til diasbillede 1"/>
          <p:cNvSpPr>
            <a:spLocks noGrp="1" noRot="1" noChangeAspect="1" noTextEdit="1"/>
          </p:cNvSpPr>
          <p:nvPr>
            <p:ph type="sldImg"/>
          </p:nvPr>
        </p:nvSpPr>
        <p:spPr bwMode="auto">
          <a:noFill/>
          <a:ln>
            <a:solidFill>
              <a:srgbClr val="000000"/>
            </a:solidFill>
            <a:miter lim="800000"/>
            <a:headEnd/>
            <a:tailEnd/>
          </a:ln>
        </p:spPr>
      </p:sp>
      <p:sp>
        <p:nvSpPr>
          <p:cNvPr id="16387" name="Pladsholder til not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16388" name="Pladsholder til dias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AE18147-7E7B-4C90-AB85-CB0054CD5DCF}" type="slidenum">
              <a:rPr lang="da-DK" smtClean="0"/>
              <a:pPr/>
              <a:t>3</a:t>
            </a:fld>
            <a:endParaRPr lang="da-DK"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Pladsholder til diasbillede 1"/>
          <p:cNvSpPr>
            <a:spLocks noGrp="1" noRot="1" noChangeAspect="1" noTextEdit="1"/>
          </p:cNvSpPr>
          <p:nvPr>
            <p:ph type="sldImg"/>
          </p:nvPr>
        </p:nvSpPr>
        <p:spPr bwMode="auto">
          <a:noFill/>
          <a:ln>
            <a:solidFill>
              <a:srgbClr val="000000"/>
            </a:solidFill>
            <a:miter lim="800000"/>
            <a:headEnd/>
            <a:tailEnd/>
          </a:ln>
        </p:spPr>
      </p:sp>
      <p:sp>
        <p:nvSpPr>
          <p:cNvPr id="17411" name="Pladsholder til noter 2"/>
          <p:cNvSpPr>
            <a:spLocks noGrp="1"/>
          </p:cNvSpPr>
          <p:nvPr>
            <p:ph type="body" idx="1"/>
          </p:nvPr>
        </p:nvSpPr>
        <p:spPr bwMode="auto">
          <a:noFill/>
        </p:spPr>
        <p:txBody>
          <a:bodyPr wrap="square" numCol="1" anchor="t" anchorCtr="0" compatLnSpc="1">
            <a:prstTxWarp prst="textNoShape">
              <a:avLst/>
            </a:prstTxWarp>
          </a:bodyPr>
          <a:lstStyle/>
          <a:p>
            <a:r>
              <a:rPr lang="en-GB" smtClean="0">
                <a:solidFill>
                  <a:srgbClr val="F2F2F2"/>
                </a:solidFill>
              </a:rPr>
              <a:t>input til simpel forklaring, se container centralens side om det: </a:t>
            </a:r>
            <a:r>
              <a:rPr lang="en-GB" smtClean="0"/>
              <a:t>http://www.cc-rfid.com/rfid-what-when-and-why/what-is-rfid.aspx</a:t>
            </a:r>
          </a:p>
          <a:p>
            <a:endParaRPr lang="en-GB" smtClean="0">
              <a:solidFill>
                <a:srgbClr val="F2F2F2"/>
              </a:solidFill>
            </a:endParaRPr>
          </a:p>
          <a:p>
            <a:r>
              <a:rPr lang="en-GB" smtClean="0">
                <a:solidFill>
                  <a:srgbClr val="F2F2F2"/>
                </a:solidFill>
              </a:rPr>
              <a:t>RFID registrations is a tool for mapping structures for social interaction</a:t>
            </a:r>
          </a:p>
        </p:txBody>
      </p:sp>
      <p:sp>
        <p:nvSpPr>
          <p:cNvPr id="17412" name="Pladsholder til dias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A40F2E6-4EC3-4EC7-80F7-E05A78448CE6}" type="slidenum">
              <a:rPr lang="da-DK" smtClean="0"/>
              <a:pPr/>
              <a:t>4</a:t>
            </a:fld>
            <a:endParaRPr lang="da-DK"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noProof="0" dirty="0" smtClean="0"/>
              <a:t>Preparation: positioning of the scanners,</a:t>
            </a:r>
            <a:r>
              <a:rPr lang="en-GB" baseline="0" noProof="0" dirty="0" smtClean="0"/>
              <a:t> regular or irregular grid, systematisation of scanners</a:t>
            </a:r>
            <a:endParaRPr lang="en-GB" noProof="0" dirty="0" smtClean="0"/>
          </a:p>
          <a:p>
            <a:endParaRPr lang="en-GB" noProof="0" dirty="0"/>
          </a:p>
        </p:txBody>
      </p:sp>
      <p:sp>
        <p:nvSpPr>
          <p:cNvPr id="4" name="Pladsholder til diasnummer 3"/>
          <p:cNvSpPr>
            <a:spLocks noGrp="1"/>
          </p:cNvSpPr>
          <p:nvPr>
            <p:ph type="sldNum" sz="quarter" idx="10"/>
          </p:nvPr>
        </p:nvSpPr>
        <p:spPr/>
        <p:txBody>
          <a:bodyPr/>
          <a:lstStyle/>
          <a:p>
            <a:pPr>
              <a:defRPr/>
            </a:pPr>
            <a:fld id="{09041452-4495-4AEF-BB97-318CEC7E7634}" type="slidenum">
              <a:rPr lang="da-DK" smtClean="0"/>
              <a:pPr>
                <a:defRPr/>
              </a:pPr>
              <a:t>5</a:t>
            </a:fld>
            <a:endParaRPr lang="da-DK"/>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Pladsholder til diasbillede 1"/>
          <p:cNvSpPr>
            <a:spLocks noGrp="1" noRot="1" noChangeAspect="1" noTextEdit="1"/>
          </p:cNvSpPr>
          <p:nvPr>
            <p:ph type="sldImg"/>
          </p:nvPr>
        </p:nvSpPr>
        <p:spPr bwMode="auto">
          <a:noFill/>
          <a:ln>
            <a:solidFill>
              <a:srgbClr val="000000"/>
            </a:solidFill>
            <a:miter lim="800000"/>
            <a:headEnd/>
            <a:tailEnd/>
          </a:ln>
        </p:spPr>
      </p:sp>
      <p:sp>
        <p:nvSpPr>
          <p:cNvPr id="19459" name="Pladsholder til noter 2"/>
          <p:cNvSpPr>
            <a:spLocks noGrp="1"/>
          </p:cNvSpPr>
          <p:nvPr>
            <p:ph type="body" idx="1"/>
          </p:nvPr>
        </p:nvSpPr>
        <p:spPr bwMode="auto">
          <a:noFill/>
        </p:spPr>
        <p:txBody>
          <a:bodyPr wrap="square" numCol="1" anchor="t" anchorCtr="0" compatLnSpc="1">
            <a:prstTxWarp prst="textNoShape">
              <a:avLst/>
            </a:prstTxWarp>
          </a:bodyPr>
          <a:lstStyle/>
          <a:p>
            <a:endParaRPr lang="en-GB" smtClean="0">
              <a:solidFill>
                <a:srgbClr val="F2F2F2"/>
              </a:solidFill>
            </a:endParaRPr>
          </a:p>
          <a:p>
            <a:r>
              <a:rPr lang="en-GB" smtClean="0">
                <a:solidFill>
                  <a:srgbClr val="F2F2F2"/>
                </a:solidFill>
              </a:rPr>
              <a:t>Registration of the users: time of arrival, age, gender, etc. </a:t>
            </a:r>
          </a:p>
          <a:p>
            <a:r>
              <a:rPr lang="en-GB" smtClean="0">
                <a:solidFill>
                  <a:srgbClr val="F2F2F2"/>
                </a:solidFill>
              </a:rPr>
              <a:t>Purpose of their stay and an appointment of places they will be in during the stay</a:t>
            </a:r>
          </a:p>
          <a:p>
            <a:endParaRPr lang="da-DK" smtClean="0"/>
          </a:p>
          <a:p>
            <a:endParaRPr lang="da-DK" smtClean="0"/>
          </a:p>
        </p:txBody>
      </p:sp>
      <p:sp>
        <p:nvSpPr>
          <p:cNvPr id="19460" name="Pladsholder til dias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8A03461-4767-485E-9158-922FDE793067}" type="slidenum">
              <a:rPr lang="da-DK" smtClean="0"/>
              <a:pPr/>
              <a:t>7</a:t>
            </a:fld>
            <a:endParaRPr lang="da-DK"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Pladsholder til diasbillede 1"/>
          <p:cNvSpPr>
            <a:spLocks noGrp="1" noRot="1" noChangeAspect="1" noTextEdit="1"/>
          </p:cNvSpPr>
          <p:nvPr>
            <p:ph type="sldImg"/>
          </p:nvPr>
        </p:nvSpPr>
        <p:spPr bwMode="auto">
          <a:noFill/>
          <a:ln>
            <a:solidFill>
              <a:srgbClr val="000000"/>
            </a:solidFill>
            <a:miter lim="800000"/>
            <a:headEnd/>
            <a:tailEnd/>
          </a:ln>
        </p:spPr>
      </p:sp>
      <p:sp>
        <p:nvSpPr>
          <p:cNvPr id="20483" name="Pladsholder til noter 2"/>
          <p:cNvSpPr>
            <a:spLocks noGrp="1"/>
          </p:cNvSpPr>
          <p:nvPr>
            <p:ph type="body" idx="1"/>
          </p:nvPr>
        </p:nvSpPr>
        <p:spPr bwMode="auto">
          <a:noFill/>
        </p:spPr>
        <p:txBody>
          <a:bodyPr wrap="square" numCol="1" anchor="t" anchorCtr="0" compatLnSpc="1">
            <a:prstTxWarp prst="textNoShape">
              <a:avLst/>
            </a:prstTxWarp>
          </a:bodyPr>
          <a:lstStyle/>
          <a:p>
            <a:r>
              <a:rPr lang="en-GB" smtClean="0"/>
              <a:t>Places they like to stay in, and places they don’t like to stay in at the Library in general</a:t>
            </a:r>
          </a:p>
          <a:p>
            <a:r>
              <a:rPr lang="en-GB" smtClean="0"/>
              <a:t>It’s easer with a visualization of places in the Library in stead of naming the places with words. For us (backstage) it minimizes the information in the database. For the users the pictures give them a change to recognize the places </a:t>
            </a:r>
          </a:p>
          <a:p>
            <a:r>
              <a:rPr lang="en-GB" smtClean="0"/>
              <a:t> </a:t>
            </a:r>
          </a:p>
        </p:txBody>
      </p:sp>
      <p:sp>
        <p:nvSpPr>
          <p:cNvPr id="20484" name="Pladsholder til dias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16BD444-9D38-42C4-B8C2-D44B33074CE2}" type="slidenum">
              <a:rPr lang="da-DK" smtClean="0"/>
              <a:pPr/>
              <a:t>8</a:t>
            </a:fld>
            <a:endParaRPr lang="da-DK"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Pladsholder til diasbillede 1"/>
          <p:cNvSpPr>
            <a:spLocks noGrp="1" noRot="1" noChangeAspect="1" noTextEdit="1"/>
          </p:cNvSpPr>
          <p:nvPr>
            <p:ph type="sldImg"/>
          </p:nvPr>
        </p:nvSpPr>
        <p:spPr bwMode="auto">
          <a:noFill/>
          <a:ln>
            <a:solidFill>
              <a:srgbClr val="000000"/>
            </a:solidFill>
            <a:miter lim="800000"/>
            <a:headEnd/>
            <a:tailEnd/>
          </a:ln>
        </p:spPr>
      </p:sp>
      <p:sp>
        <p:nvSpPr>
          <p:cNvPr id="21507" name="Pladsholder til noter 2"/>
          <p:cNvSpPr>
            <a:spLocks noGrp="1"/>
          </p:cNvSpPr>
          <p:nvPr>
            <p:ph type="body" idx="1"/>
          </p:nvPr>
        </p:nvSpPr>
        <p:spPr bwMode="auto">
          <a:noFill/>
        </p:spPr>
        <p:txBody>
          <a:bodyPr wrap="square" numCol="1" anchor="t" anchorCtr="0" compatLnSpc="1">
            <a:prstTxWarp prst="textNoShape">
              <a:avLst/>
            </a:prstTxWarp>
          </a:bodyPr>
          <a:lstStyle/>
          <a:p>
            <a:r>
              <a:rPr lang="en-GB" smtClean="0"/>
              <a:t>These are examples from previous surveys – but they can give you an idea of what kind of information we end up with</a:t>
            </a:r>
            <a:r>
              <a:rPr lang="da-DK" smtClean="0"/>
              <a:t>. </a:t>
            </a:r>
            <a:r>
              <a:rPr lang="en-GB" smtClean="0"/>
              <a:t>We get an online and real time registration of the movement patterns. And it shows if there is a distinction between where they say they are staying, and where they actually are staying. So an idea is that it will show us the non-places as well, the places that are not present in the mind of the users neither the employees. The relation between the rational and the intuitive behaviour. The architecture and the physical surroundings in the Library incites for both ways of behaviour. (whether it is one kind of behaviour or the other also depends on the amount of time the users have during their visit and who they are together with).  </a:t>
            </a:r>
          </a:p>
          <a:p>
            <a:endParaRPr lang="en-GB" smtClean="0">
              <a:solidFill>
                <a:srgbClr val="F2F2F2"/>
              </a:solidFill>
            </a:endParaRPr>
          </a:p>
          <a:p>
            <a:r>
              <a:rPr lang="en-GB" smtClean="0">
                <a:solidFill>
                  <a:srgbClr val="F2F2F2"/>
                </a:solidFill>
              </a:rPr>
              <a:t>The second map is an example of the movement pattern that illustrates each single route of the users. </a:t>
            </a:r>
            <a:r>
              <a:rPr lang="en-GB" smtClean="0"/>
              <a:t>Again this is an example form a survey with GPS registrations, but same type of map will be possible to operate with on the basis of the RFID informations</a:t>
            </a:r>
          </a:p>
          <a:p>
            <a:endParaRPr lang="en-GB" smtClean="0">
              <a:solidFill>
                <a:srgbClr val="F2F2F2"/>
              </a:solidFill>
            </a:endParaRPr>
          </a:p>
          <a:p>
            <a:endParaRPr lang="en-GB" smtClean="0"/>
          </a:p>
        </p:txBody>
      </p:sp>
      <p:sp>
        <p:nvSpPr>
          <p:cNvPr id="21508" name="Pladsholder til dias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9B62469-7235-48AE-B132-EEB88B8C3DEC}" type="slidenum">
              <a:rPr lang="da-DK" smtClean="0"/>
              <a:pPr/>
              <a:t>9</a:t>
            </a:fld>
            <a:endParaRPr lang="da-DK"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Pladsholder til diasbillede 1"/>
          <p:cNvSpPr>
            <a:spLocks noGrp="1" noRot="1" noChangeAspect="1" noTextEdit="1"/>
          </p:cNvSpPr>
          <p:nvPr>
            <p:ph type="sldImg"/>
          </p:nvPr>
        </p:nvSpPr>
        <p:spPr bwMode="auto">
          <a:noFill/>
          <a:ln>
            <a:solidFill>
              <a:srgbClr val="000000"/>
            </a:solidFill>
            <a:miter lim="800000"/>
            <a:headEnd/>
            <a:tailEnd/>
          </a:ln>
        </p:spPr>
      </p:sp>
      <p:sp>
        <p:nvSpPr>
          <p:cNvPr id="22531" name="Pladsholder til noter 2"/>
          <p:cNvSpPr>
            <a:spLocks noGrp="1"/>
          </p:cNvSpPr>
          <p:nvPr>
            <p:ph type="body" idx="1"/>
          </p:nvPr>
        </p:nvSpPr>
        <p:spPr bwMode="auto">
          <a:noFill/>
        </p:spPr>
        <p:txBody>
          <a:bodyPr wrap="square" numCol="1" anchor="t" anchorCtr="0" compatLnSpc="1">
            <a:prstTxWarp prst="textNoShape">
              <a:avLst/>
            </a:prstTxWarp>
          </a:bodyPr>
          <a:lstStyle/>
          <a:p>
            <a:r>
              <a:rPr lang="en-GB" smtClean="0"/>
              <a:t>The Library is a place full of potentials. </a:t>
            </a:r>
          </a:p>
          <a:p>
            <a:r>
              <a:rPr lang="en-GB" smtClean="0"/>
              <a:t>In this case the answers to these question will be used to get a better understanding of which affordances (brugspotentialer/ handlemuligheder) there are in the Library, regarding lending out materials and create a social space where people hang out and socialize. A “third place”. Are all these potentials being utilized? Are there any perceived affordances? </a:t>
            </a:r>
          </a:p>
          <a:p>
            <a:endParaRPr lang="en-GB" smtClean="0"/>
          </a:p>
          <a:p>
            <a:r>
              <a:rPr lang="en-GB" smtClean="0"/>
              <a:t>Structure (physics surroundings) creates affordances creates behaviour   </a:t>
            </a:r>
          </a:p>
          <a:p>
            <a:endParaRPr lang="en-GB" smtClean="0"/>
          </a:p>
          <a:p>
            <a:endParaRPr lang="en-GB" smtClean="0"/>
          </a:p>
          <a:p>
            <a:endParaRPr lang="en-GB" smtClean="0"/>
          </a:p>
          <a:p>
            <a:endParaRPr lang="en-GB" smtClean="0"/>
          </a:p>
          <a:p>
            <a:endParaRPr lang="en-GB" smtClean="0"/>
          </a:p>
          <a:p>
            <a:endParaRPr lang="en-GB" smtClean="0"/>
          </a:p>
        </p:txBody>
      </p:sp>
      <p:sp>
        <p:nvSpPr>
          <p:cNvPr id="22532" name="Pladsholder til dias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3C98C39-3731-4AD9-86EA-E50BE193BEE7}" type="slidenum">
              <a:rPr lang="da-DK" smtClean="0"/>
              <a:pPr/>
              <a:t>10</a:t>
            </a:fld>
            <a:endParaRPr lang="da-DK"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da-DK"/>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da-DK"/>
          </a:p>
        </p:txBody>
      </p:sp>
      <p:sp>
        <p:nvSpPr>
          <p:cNvPr id="4" name="Date Placeholder 3"/>
          <p:cNvSpPr>
            <a:spLocks noGrp="1"/>
          </p:cNvSpPr>
          <p:nvPr>
            <p:ph type="dt" sz="half" idx="10"/>
          </p:nvPr>
        </p:nvSpPr>
        <p:spPr/>
        <p:txBody>
          <a:bodyPr/>
          <a:lstStyle>
            <a:lvl1pPr>
              <a:defRPr/>
            </a:lvl1pPr>
          </a:lstStyle>
          <a:p>
            <a:pPr>
              <a:defRPr/>
            </a:pPr>
            <a:fld id="{DB27DC52-1289-4C7B-A49A-D267DE2AC6E2}" type="datetime1">
              <a:rPr lang="da-DK"/>
              <a:pPr>
                <a:defRPr/>
              </a:pPr>
              <a:t>26-06-2009</a:t>
            </a:fld>
            <a:endParaRPr lang="da-DK"/>
          </a:p>
        </p:txBody>
      </p:sp>
      <p:sp>
        <p:nvSpPr>
          <p:cNvPr id="5" name="Footer Placeholder 4"/>
          <p:cNvSpPr>
            <a:spLocks noGrp="1"/>
          </p:cNvSpPr>
          <p:nvPr>
            <p:ph type="ftr" sz="quarter" idx="11"/>
          </p:nvPr>
        </p:nvSpPr>
        <p:spPr/>
        <p:txBody>
          <a:bodyPr/>
          <a:lstStyle>
            <a:lvl1pPr>
              <a:defRPr/>
            </a:lvl1pPr>
          </a:lstStyle>
          <a:p>
            <a:pPr>
              <a:defRPr/>
            </a:pPr>
            <a:r>
              <a:rPr lang="da-DK"/>
              <a:t>Valinka Suenson - Aalborg Universitet vsue@aod.aau.dk</a:t>
            </a:r>
          </a:p>
        </p:txBody>
      </p:sp>
      <p:sp>
        <p:nvSpPr>
          <p:cNvPr id="6" name="Slide Number Placeholder 5"/>
          <p:cNvSpPr>
            <a:spLocks noGrp="1"/>
          </p:cNvSpPr>
          <p:nvPr>
            <p:ph type="sldNum" sz="quarter" idx="12"/>
          </p:nvPr>
        </p:nvSpPr>
        <p:spPr/>
        <p:txBody>
          <a:bodyPr/>
          <a:lstStyle>
            <a:lvl1pPr>
              <a:defRPr/>
            </a:lvl1pPr>
          </a:lstStyle>
          <a:p>
            <a:pPr>
              <a:defRPr/>
            </a:pPr>
            <a:fld id="{BB20347B-ACE1-4677-909C-70B1EDC47C47}" type="slidenum">
              <a:rPr lang="da-DK"/>
              <a:pPr>
                <a:defRPr/>
              </a:pPr>
              <a:t>‹nr.›</a:t>
            </a:fld>
            <a:endParaRPr lang="da-DK"/>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10"/>
          </p:nvPr>
        </p:nvSpPr>
        <p:spPr/>
        <p:txBody>
          <a:bodyPr/>
          <a:lstStyle>
            <a:lvl1pPr>
              <a:defRPr/>
            </a:lvl1pPr>
          </a:lstStyle>
          <a:p>
            <a:pPr>
              <a:defRPr/>
            </a:pPr>
            <a:fld id="{072CEFB2-E53D-4E94-BA05-F0AB5379797F}" type="datetime1">
              <a:rPr lang="da-DK"/>
              <a:pPr>
                <a:defRPr/>
              </a:pPr>
              <a:t>26-06-2009</a:t>
            </a:fld>
            <a:endParaRPr lang="da-DK"/>
          </a:p>
        </p:txBody>
      </p:sp>
      <p:sp>
        <p:nvSpPr>
          <p:cNvPr id="5" name="Footer Placeholder 4"/>
          <p:cNvSpPr>
            <a:spLocks noGrp="1"/>
          </p:cNvSpPr>
          <p:nvPr>
            <p:ph type="ftr" sz="quarter" idx="11"/>
          </p:nvPr>
        </p:nvSpPr>
        <p:spPr/>
        <p:txBody>
          <a:bodyPr/>
          <a:lstStyle>
            <a:lvl1pPr>
              <a:defRPr/>
            </a:lvl1pPr>
          </a:lstStyle>
          <a:p>
            <a:pPr>
              <a:defRPr/>
            </a:pPr>
            <a:r>
              <a:rPr lang="da-DK"/>
              <a:t>Valinka Suenson - Aalborg Universitet vsue@aod.aau.dk</a:t>
            </a:r>
          </a:p>
        </p:txBody>
      </p:sp>
      <p:sp>
        <p:nvSpPr>
          <p:cNvPr id="6" name="Slide Number Placeholder 5"/>
          <p:cNvSpPr>
            <a:spLocks noGrp="1"/>
          </p:cNvSpPr>
          <p:nvPr>
            <p:ph type="sldNum" sz="quarter" idx="12"/>
          </p:nvPr>
        </p:nvSpPr>
        <p:spPr/>
        <p:txBody>
          <a:bodyPr/>
          <a:lstStyle>
            <a:lvl1pPr>
              <a:defRPr/>
            </a:lvl1pPr>
          </a:lstStyle>
          <a:p>
            <a:pPr>
              <a:defRPr/>
            </a:pPr>
            <a:fld id="{5F6890B5-D01E-419E-9EC4-AEDAC4800454}" type="slidenum">
              <a:rPr lang="da-DK"/>
              <a:pPr>
                <a:defRPr/>
              </a:pPr>
              <a:t>‹nr.›</a:t>
            </a:fld>
            <a:endParaRPr lang="da-DK"/>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da-DK"/>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10"/>
          </p:nvPr>
        </p:nvSpPr>
        <p:spPr/>
        <p:txBody>
          <a:bodyPr/>
          <a:lstStyle>
            <a:lvl1pPr>
              <a:defRPr/>
            </a:lvl1pPr>
          </a:lstStyle>
          <a:p>
            <a:pPr>
              <a:defRPr/>
            </a:pPr>
            <a:fld id="{24291348-D2DE-45DF-940A-26CAE3B940F8}" type="datetime1">
              <a:rPr lang="da-DK"/>
              <a:pPr>
                <a:defRPr/>
              </a:pPr>
              <a:t>26-06-2009</a:t>
            </a:fld>
            <a:endParaRPr lang="da-DK"/>
          </a:p>
        </p:txBody>
      </p:sp>
      <p:sp>
        <p:nvSpPr>
          <p:cNvPr id="5" name="Footer Placeholder 4"/>
          <p:cNvSpPr>
            <a:spLocks noGrp="1"/>
          </p:cNvSpPr>
          <p:nvPr>
            <p:ph type="ftr" sz="quarter" idx="11"/>
          </p:nvPr>
        </p:nvSpPr>
        <p:spPr/>
        <p:txBody>
          <a:bodyPr/>
          <a:lstStyle>
            <a:lvl1pPr>
              <a:defRPr/>
            </a:lvl1pPr>
          </a:lstStyle>
          <a:p>
            <a:pPr>
              <a:defRPr/>
            </a:pPr>
            <a:r>
              <a:rPr lang="da-DK"/>
              <a:t>Valinka Suenson - Aalborg Universitet vsue@aod.aau.dk</a:t>
            </a:r>
          </a:p>
        </p:txBody>
      </p:sp>
      <p:sp>
        <p:nvSpPr>
          <p:cNvPr id="6" name="Slide Number Placeholder 5"/>
          <p:cNvSpPr>
            <a:spLocks noGrp="1"/>
          </p:cNvSpPr>
          <p:nvPr>
            <p:ph type="sldNum" sz="quarter" idx="12"/>
          </p:nvPr>
        </p:nvSpPr>
        <p:spPr/>
        <p:txBody>
          <a:bodyPr/>
          <a:lstStyle>
            <a:lvl1pPr>
              <a:defRPr/>
            </a:lvl1pPr>
          </a:lstStyle>
          <a:p>
            <a:pPr>
              <a:defRPr/>
            </a:pPr>
            <a:fld id="{AF917DA9-C08F-4088-9D30-D3B9F95AB016}" type="slidenum">
              <a:rPr lang="da-DK"/>
              <a:pPr>
                <a:defRPr/>
              </a:pPr>
              <a:t>‹nr.›</a:t>
            </a:fld>
            <a:endParaRPr lang="da-DK"/>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10"/>
          </p:nvPr>
        </p:nvSpPr>
        <p:spPr/>
        <p:txBody>
          <a:bodyPr/>
          <a:lstStyle>
            <a:lvl1pPr>
              <a:defRPr/>
            </a:lvl1pPr>
          </a:lstStyle>
          <a:p>
            <a:pPr>
              <a:defRPr/>
            </a:pPr>
            <a:fld id="{AE1F6E40-83E8-4BB9-AD82-CB2F847001DF}" type="datetime1">
              <a:rPr lang="da-DK"/>
              <a:pPr>
                <a:defRPr/>
              </a:pPr>
              <a:t>26-06-2009</a:t>
            </a:fld>
            <a:endParaRPr lang="da-DK"/>
          </a:p>
        </p:txBody>
      </p:sp>
      <p:sp>
        <p:nvSpPr>
          <p:cNvPr id="5" name="Footer Placeholder 4"/>
          <p:cNvSpPr>
            <a:spLocks noGrp="1"/>
          </p:cNvSpPr>
          <p:nvPr>
            <p:ph type="ftr" sz="quarter" idx="11"/>
          </p:nvPr>
        </p:nvSpPr>
        <p:spPr/>
        <p:txBody>
          <a:bodyPr/>
          <a:lstStyle>
            <a:lvl1pPr>
              <a:defRPr/>
            </a:lvl1pPr>
          </a:lstStyle>
          <a:p>
            <a:pPr>
              <a:defRPr/>
            </a:pPr>
            <a:r>
              <a:rPr lang="da-DK"/>
              <a:t>Valinka Suenson - Aalborg Universitet vsue@aod.aau.dk</a:t>
            </a:r>
          </a:p>
        </p:txBody>
      </p:sp>
      <p:sp>
        <p:nvSpPr>
          <p:cNvPr id="6" name="Slide Number Placeholder 5"/>
          <p:cNvSpPr>
            <a:spLocks noGrp="1"/>
          </p:cNvSpPr>
          <p:nvPr>
            <p:ph type="sldNum" sz="quarter" idx="12"/>
          </p:nvPr>
        </p:nvSpPr>
        <p:spPr/>
        <p:txBody>
          <a:bodyPr/>
          <a:lstStyle>
            <a:lvl1pPr>
              <a:defRPr/>
            </a:lvl1pPr>
          </a:lstStyle>
          <a:p>
            <a:pPr>
              <a:defRPr/>
            </a:pPr>
            <a:fld id="{94A77086-6387-4002-BFD0-575ADE5A18EA}" type="slidenum">
              <a:rPr lang="da-DK"/>
              <a:pPr>
                <a:defRPr/>
              </a:pPr>
              <a:t>‹nr.›</a:t>
            </a:fld>
            <a:endParaRPr lang="da-DK"/>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da-DK"/>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B879884-02F4-4069-8F6D-C3AF79ECDCC8}" type="datetime1">
              <a:rPr lang="da-DK"/>
              <a:pPr>
                <a:defRPr/>
              </a:pPr>
              <a:t>26-06-2009</a:t>
            </a:fld>
            <a:endParaRPr lang="da-DK"/>
          </a:p>
        </p:txBody>
      </p:sp>
      <p:sp>
        <p:nvSpPr>
          <p:cNvPr id="5" name="Footer Placeholder 4"/>
          <p:cNvSpPr>
            <a:spLocks noGrp="1"/>
          </p:cNvSpPr>
          <p:nvPr>
            <p:ph type="ftr" sz="quarter" idx="11"/>
          </p:nvPr>
        </p:nvSpPr>
        <p:spPr/>
        <p:txBody>
          <a:bodyPr/>
          <a:lstStyle>
            <a:lvl1pPr>
              <a:defRPr/>
            </a:lvl1pPr>
          </a:lstStyle>
          <a:p>
            <a:pPr>
              <a:defRPr/>
            </a:pPr>
            <a:r>
              <a:rPr lang="da-DK"/>
              <a:t>Valinka Suenson - Aalborg Universitet vsue@aod.aau.dk</a:t>
            </a:r>
          </a:p>
        </p:txBody>
      </p:sp>
      <p:sp>
        <p:nvSpPr>
          <p:cNvPr id="6" name="Slide Number Placeholder 5"/>
          <p:cNvSpPr>
            <a:spLocks noGrp="1"/>
          </p:cNvSpPr>
          <p:nvPr>
            <p:ph type="sldNum" sz="quarter" idx="12"/>
          </p:nvPr>
        </p:nvSpPr>
        <p:spPr/>
        <p:txBody>
          <a:bodyPr/>
          <a:lstStyle>
            <a:lvl1pPr>
              <a:defRPr/>
            </a:lvl1pPr>
          </a:lstStyle>
          <a:p>
            <a:pPr>
              <a:defRPr/>
            </a:pPr>
            <a:fld id="{7B60BD2B-42B3-418E-B328-4BEC43891107}" type="slidenum">
              <a:rPr lang="da-DK"/>
              <a:pPr>
                <a:defRPr/>
              </a:pPr>
              <a:t>‹nr.›</a:t>
            </a:fld>
            <a:endParaRPr lang="da-DK"/>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5" name="Date Placeholder 3"/>
          <p:cNvSpPr>
            <a:spLocks noGrp="1"/>
          </p:cNvSpPr>
          <p:nvPr>
            <p:ph type="dt" sz="half" idx="10"/>
          </p:nvPr>
        </p:nvSpPr>
        <p:spPr/>
        <p:txBody>
          <a:bodyPr/>
          <a:lstStyle>
            <a:lvl1pPr>
              <a:defRPr/>
            </a:lvl1pPr>
          </a:lstStyle>
          <a:p>
            <a:pPr>
              <a:defRPr/>
            </a:pPr>
            <a:fld id="{3CEC6E69-2AAA-409C-B9A2-4CA75D2C8865}" type="datetime1">
              <a:rPr lang="da-DK"/>
              <a:pPr>
                <a:defRPr/>
              </a:pPr>
              <a:t>26-06-2009</a:t>
            </a:fld>
            <a:endParaRPr lang="da-DK"/>
          </a:p>
        </p:txBody>
      </p:sp>
      <p:sp>
        <p:nvSpPr>
          <p:cNvPr id="6" name="Footer Placeholder 4"/>
          <p:cNvSpPr>
            <a:spLocks noGrp="1"/>
          </p:cNvSpPr>
          <p:nvPr>
            <p:ph type="ftr" sz="quarter" idx="11"/>
          </p:nvPr>
        </p:nvSpPr>
        <p:spPr/>
        <p:txBody>
          <a:bodyPr/>
          <a:lstStyle>
            <a:lvl1pPr>
              <a:defRPr/>
            </a:lvl1pPr>
          </a:lstStyle>
          <a:p>
            <a:pPr>
              <a:defRPr/>
            </a:pPr>
            <a:r>
              <a:rPr lang="da-DK"/>
              <a:t>Valinka Suenson - Aalborg Universitet vsue@aod.aau.dk</a:t>
            </a:r>
          </a:p>
        </p:txBody>
      </p:sp>
      <p:sp>
        <p:nvSpPr>
          <p:cNvPr id="7" name="Slide Number Placeholder 5"/>
          <p:cNvSpPr>
            <a:spLocks noGrp="1"/>
          </p:cNvSpPr>
          <p:nvPr>
            <p:ph type="sldNum" sz="quarter" idx="12"/>
          </p:nvPr>
        </p:nvSpPr>
        <p:spPr/>
        <p:txBody>
          <a:bodyPr/>
          <a:lstStyle>
            <a:lvl1pPr>
              <a:defRPr/>
            </a:lvl1pPr>
          </a:lstStyle>
          <a:p>
            <a:pPr>
              <a:defRPr/>
            </a:pPr>
            <a:fld id="{80AE5D4E-6080-4709-A478-6813278DE33B}" type="slidenum">
              <a:rPr lang="da-DK"/>
              <a:pPr>
                <a:defRPr/>
              </a:pPr>
              <a:t>‹nr.›</a:t>
            </a:fld>
            <a:endParaRPr lang="da-DK"/>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da-DK"/>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7" name="Date Placeholder 3"/>
          <p:cNvSpPr>
            <a:spLocks noGrp="1"/>
          </p:cNvSpPr>
          <p:nvPr>
            <p:ph type="dt" sz="half" idx="10"/>
          </p:nvPr>
        </p:nvSpPr>
        <p:spPr/>
        <p:txBody>
          <a:bodyPr/>
          <a:lstStyle>
            <a:lvl1pPr>
              <a:defRPr/>
            </a:lvl1pPr>
          </a:lstStyle>
          <a:p>
            <a:pPr>
              <a:defRPr/>
            </a:pPr>
            <a:fld id="{4D8B3B2E-A872-4A5F-8DB2-E7B514B8D943}" type="datetime1">
              <a:rPr lang="da-DK"/>
              <a:pPr>
                <a:defRPr/>
              </a:pPr>
              <a:t>26-06-2009</a:t>
            </a:fld>
            <a:endParaRPr lang="da-DK"/>
          </a:p>
        </p:txBody>
      </p:sp>
      <p:sp>
        <p:nvSpPr>
          <p:cNvPr id="8" name="Footer Placeholder 4"/>
          <p:cNvSpPr>
            <a:spLocks noGrp="1"/>
          </p:cNvSpPr>
          <p:nvPr>
            <p:ph type="ftr" sz="quarter" idx="11"/>
          </p:nvPr>
        </p:nvSpPr>
        <p:spPr/>
        <p:txBody>
          <a:bodyPr/>
          <a:lstStyle>
            <a:lvl1pPr>
              <a:defRPr/>
            </a:lvl1pPr>
          </a:lstStyle>
          <a:p>
            <a:pPr>
              <a:defRPr/>
            </a:pPr>
            <a:r>
              <a:rPr lang="da-DK"/>
              <a:t>Valinka Suenson - Aalborg Universitet vsue@aod.aau.dk</a:t>
            </a:r>
          </a:p>
        </p:txBody>
      </p:sp>
      <p:sp>
        <p:nvSpPr>
          <p:cNvPr id="9" name="Slide Number Placeholder 5"/>
          <p:cNvSpPr>
            <a:spLocks noGrp="1"/>
          </p:cNvSpPr>
          <p:nvPr>
            <p:ph type="sldNum" sz="quarter" idx="12"/>
          </p:nvPr>
        </p:nvSpPr>
        <p:spPr/>
        <p:txBody>
          <a:bodyPr/>
          <a:lstStyle>
            <a:lvl1pPr>
              <a:defRPr/>
            </a:lvl1pPr>
          </a:lstStyle>
          <a:p>
            <a:pPr>
              <a:defRPr/>
            </a:pPr>
            <a:fld id="{00D7D7CF-17AF-4E48-ACBB-1ACDA273E3DB}" type="slidenum">
              <a:rPr lang="da-DK"/>
              <a:pPr>
                <a:defRPr/>
              </a:pPr>
              <a:t>‹nr.›</a:t>
            </a:fld>
            <a:endParaRPr lang="da-DK"/>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Date Placeholder 3"/>
          <p:cNvSpPr>
            <a:spLocks noGrp="1"/>
          </p:cNvSpPr>
          <p:nvPr>
            <p:ph type="dt" sz="half" idx="10"/>
          </p:nvPr>
        </p:nvSpPr>
        <p:spPr/>
        <p:txBody>
          <a:bodyPr/>
          <a:lstStyle>
            <a:lvl1pPr>
              <a:defRPr/>
            </a:lvl1pPr>
          </a:lstStyle>
          <a:p>
            <a:pPr>
              <a:defRPr/>
            </a:pPr>
            <a:fld id="{909A0522-2E1A-44A3-B0C9-C0E43C15A9FA}" type="datetime1">
              <a:rPr lang="da-DK"/>
              <a:pPr>
                <a:defRPr/>
              </a:pPr>
              <a:t>26-06-2009</a:t>
            </a:fld>
            <a:endParaRPr lang="da-DK"/>
          </a:p>
        </p:txBody>
      </p:sp>
      <p:sp>
        <p:nvSpPr>
          <p:cNvPr id="4" name="Footer Placeholder 4"/>
          <p:cNvSpPr>
            <a:spLocks noGrp="1"/>
          </p:cNvSpPr>
          <p:nvPr>
            <p:ph type="ftr" sz="quarter" idx="11"/>
          </p:nvPr>
        </p:nvSpPr>
        <p:spPr/>
        <p:txBody>
          <a:bodyPr/>
          <a:lstStyle>
            <a:lvl1pPr>
              <a:defRPr/>
            </a:lvl1pPr>
          </a:lstStyle>
          <a:p>
            <a:pPr>
              <a:defRPr/>
            </a:pPr>
            <a:r>
              <a:rPr lang="da-DK"/>
              <a:t>Valinka Suenson - Aalborg Universitet vsue@aod.aau.dk</a:t>
            </a:r>
          </a:p>
        </p:txBody>
      </p:sp>
      <p:sp>
        <p:nvSpPr>
          <p:cNvPr id="5" name="Slide Number Placeholder 5"/>
          <p:cNvSpPr>
            <a:spLocks noGrp="1"/>
          </p:cNvSpPr>
          <p:nvPr>
            <p:ph type="sldNum" sz="quarter" idx="12"/>
          </p:nvPr>
        </p:nvSpPr>
        <p:spPr/>
        <p:txBody>
          <a:bodyPr/>
          <a:lstStyle>
            <a:lvl1pPr>
              <a:defRPr/>
            </a:lvl1pPr>
          </a:lstStyle>
          <a:p>
            <a:pPr>
              <a:defRPr/>
            </a:pPr>
            <a:fld id="{D64181DF-0196-49CE-8041-B1DD38D271B4}" type="slidenum">
              <a:rPr lang="da-DK"/>
              <a:pPr>
                <a:defRPr/>
              </a:pPr>
              <a:t>‹nr.›</a:t>
            </a:fld>
            <a:endParaRPr lang="da-DK"/>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3DA9AAB-2848-4648-8C32-F1C983D0FAE7}" type="datetime1">
              <a:rPr lang="da-DK"/>
              <a:pPr>
                <a:defRPr/>
              </a:pPr>
              <a:t>26-06-2009</a:t>
            </a:fld>
            <a:endParaRPr lang="da-DK"/>
          </a:p>
        </p:txBody>
      </p:sp>
      <p:sp>
        <p:nvSpPr>
          <p:cNvPr id="3" name="Footer Placeholder 4"/>
          <p:cNvSpPr>
            <a:spLocks noGrp="1"/>
          </p:cNvSpPr>
          <p:nvPr>
            <p:ph type="ftr" sz="quarter" idx="11"/>
          </p:nvPr>
        </p:nvSpPr>
        <p:spPr/>
        <p:txBody>
          <a:bodyPr/>
          <a:lstStyle>
            <a:lvl1pPr>
              <a:defRPr/>
            </a:lvl1pPr>
          </a:lstStyle>
          <a:p>
            <a:pPr>
              <a:defRPr/>
            </a:pPr>
            <a:r>
              <a:rPr lang="da-DK"/>
              <a:t>Valinka Suenson - Aalborg Universitet vsue@aod.aau.dk</a:t>
            </a:r>
          </a:p>
        </p:txBody>
      </p:sp>
      <p:sp>
        <p:nvSpPr>
          <p:cNvPr id="4" name="Slide Number Placeholder 5"/>
          <p:cNvSpPr>
            <a:spLocks noGrp="1"/>
          </p:cNvSpPr>
          <p:nvPr>
            <p:ph type="sldNum" sz="quarter" idx="12"/>
          </p:nvPr>
        </p:nvSpPr>
        <p:spPr/>
        <p:txBody>
          <a:bodyPr/>
          <a:lstStyle>
            <a:lvl1pPr>
              <a:defRPr/>
            </a:lvl1pPr>
          </a:lstStyle>
          <a:p>
            <a:pPr>
              <a:defRPr/>
            </a:pPr>
            <a:fld id="{F5E6DB8C-FBBB-422D-9760-3A854C0D9379}" type="slidenum">
              <a:rPr lang="da-DK"/>
              <a:pPr>
                <a:defRPr/>
              </a:pPr>
              <a:t>‹nr.›</a:t>
            </a:fld>
            <a:endParaRPr lang="da-DK"/>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da-DK"/>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20EA841-7C45-4E3B-A98D-AC488B1D34C0}" type="datetime1">
              <a:rPr lang="da-DK"/>
              <a:pPr>
                <a:defRPr/>
              </a:pPr>
              <a:t>26-06-2009</a:t>
            </a:fld>
            <a:endParaRPr lang="da-DK"/>
          </a:p>
        </p:txBody>
      </p:sp>
      <p:sp>
        <p:nvSpPr>
          <p:cNvPr id="6" name="Footer Placeholder 4"/>
          <p:cNvSpPr>
            <a:spLocks noGrp="1"/>
          </p:cNvSpPr>
          <p:nvPr>
            <p:ph type="ftr" sz="quarter" idx="11"/>
          </p:nvPr>
        </p:nvSpPr>
        <p:spPr/>
        <p:txBody>
          <a:bodyPr/>
          <a:lstStyle>
            <a:lvl1pPr>
              <a:defRPr/>
            </a:lvl1pPr>
          </a:lstStyle>
          <a:p>
            <a:pPr>
              <a:defRPr/>
            </a:pPr>
            <a:r>
              <a:rPr lang="da-DK"/>
              <a:t>Valinka Suenson - Aalborg Universitet vsue@aod.aau.dk</a:t>
            </a:r>
          </a:p>
        </p:txBody>
      </p:sp>
      <p:sp>
        <p:nvSpPr>
          <p:cNvPr id="7" name="Slide Number Placeholder 5"/>
          <p:cNvSpPr>
            <a:spLocks noGrp="1"/>
          </p:cNvSpPr>
          <p:nvPr>
            <p:ph type="sldNum" sz="quarter" idx="12"/>
          </p:nvPr>
        </p:nvSpPr>
        <p:spPr/>
        <p:txBody>
          <a:bodyPr/>
          <a:lstStyle>
            <a:lvl1pPr>
              <a:defRPr/>
            </a:lvl1pPr>
          </a:lstStyle>
          <a:p>
            <a:pPr>
              <a:defRPr/>
            </a:pPr>
            <a:fld id="{D6F3CB5E-F91F-4EB0-91C3-1944AB3EC0F5}" type="slidenum">
              <a:rPr lang="da-DK"/>
              <a:pPr>
                <a:defRPr/>
              </a:pPr>
              <a:t>‹nr.›</a:t>
            </a:fld>
            <a:endParaRPr lang="da-DK"/>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da-DK"/>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a-DK"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009EDD1-196E-42E6-A3ED-F55C743048BE}" type="datetime1">
              <a:rPr lang="da-DK"/>
              <a:pPr>
                <a:defRPr/>
              </a:pPr>
              <a:t>26-06-2009</a:t>
            </a:fld>
            <a:endParaRPr lang="da-DK"/>
          </a:p>
        </p:txBody>
      </p:sp>
      <p:sp>
        <p:nvSpPr>
          <p:cNvPr id="6" name="Footer Placeholder 4"/>
          <p:cNvSpPr>
            <a:spLocks noGrp="1"/>
          </p:cNvSpPr>
          <p:nvPr>
            <p:ph type="ftr" sz="quarter" idx="11"/>
          </p:nvPr>
        </p:nvSpPr>
        <p:spPr/>
        <p:txBody>
          <a:bodyPr/>
          <a:lstStyle>
            <a:lvl1pPr>
              <a:defRPr/>
            </a:lvl1pPr>
          </a:lstStyle>
          <a:p>
            <a:pPr>
              <a:defRPr/>
            </a:pPr>
            <a:r>
              <a:rPr lang="da-DK"/>
              <a:t>Valinka Suenson - Aalborg Universitet vsue@aod.aau.dk</a:t>
            </a:r>
          </a:p>
        </p:txBody>
      </p:sp>
      <p:sp>
        <p:nvSpPr>
          <p:cNvPr id="7" name="Slide Number Placeholder 5"/>
          <p:cNvSpPr>
            <a:spLocks noGrp="1"/>
          </p:cNvSpPr>
          <p:nvPr>
            <p:ph type="sldNum" sz="quarter" idx="12"/>
          </p:nvPr>
        </p:nvSpPr>
        <p:spPr/>
        <p:txBody>
          <a:bodyPr/>
          <a:lstStyle>
            <a:lvl1pPr>
              <a:defRPr/>
            </a:lvl1pPr>
          </a:lstStyle>
          <a:p>
            <a:pPr>
              <a:defRPr/>
            </a:pPr>
            <a:fld id="{2738CF22-0FA7-4956-B4DC-F7FC09346422}" type="slidenum">
              <a:rPr lang="da-DK"/>
              <a:pPr>
                <a:defRPr/>
              </a:pPr>
              <a:t>‹nr.›</a:t>
            </a:fld>
            <a:endParaRPr lang="da-DK"/>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lum/>
          </a:blip>
          <a:srcRect/>
          <a:stretch>
            <a:fillRect t="-2000" b="-2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da-DK"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D9888912-3A71-46A3-98AB-46B9D94D1387}" type="datetime1">
              <a:rPr lang="da-DK"/>
              <a:pPr>
                <a:defRPr/>
              </a:pPr>
              <a:t>26-06-2009</a:t>
            </a:fld>
            <a:endParaRPr lang="da-DK"/>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r>
              <a:rPr lang="da-DK"/>
              <a:t>Valinka Suenson - Aalborg Universitet vsue@aod.aau.dk</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59395DED-6E75-423E-B68A-4D5B347E2BB8}" type="slidenum">
              <a:rPr lang="da-DK"/>
              <a:pPr>
                <a:defRPr/>
              </a:pPr>
              <a:t>‹nr.›</a:t>
            </a:fld>
            <a:endParaRPr lang="da-DK"/>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7.png"/><Relationship Id="rId7"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4.jpeg"/><Relationship Id="rId7"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6.jpe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9.png"/><Relationship Id="rId7" Type="http://schemas.openxmlformats.org/officeDocument/2006/relationships/hyperlink" Target="http://www.av-cables.dk/diverse_kabler/stroemkabel/stikdaase_med_ledning/stikdaase_5_udtag_463_da/"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23.jpe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6.jpeg"/><Relationship Id="rId7"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9.png"/><Relationship Id="rId4" Type="http://schemas.openxmlformats.org/officeDocument/2006/relationships/image" Target="../media/image27.jpeg"/><Relationship Id="rId9" Type="http://schemas.openxmlformats.org/officeDocument/2006/relationships/image" Target="../media/image31.jpe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33.jpeg"/><Relationship Id="rId4" Type="http://schemas.openxmlformats.org/officeDocument/2006/relationships/hyperlink" Target="http://www.montsystem.dk/kortprintere.htm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hyperlink" Target="http://www.detmangfoldigebyrum.dk/gri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Lige forbindelse 10"/>
          <p:cNvCxnSpPr/>
          <p:nvPr/>
        </p:nvCxnSpPr>
        <p:spPr>
          <a:xfrm rot="10800000">
            <a:off x="571500" y="1285875"/>
            <a:ext cx="3643313" cy="1588"/>
          </a:xfrm>
          <a:prstGeom prst="line">
            <a:avLst/>
          </a:prstGeom>
          <a:ln w="19050">
            <a:solidFill>
              <a:srgbClr val="00B050"/>
            </a:solidFill>
            <a:prstDash val="sysDot"/>
          </a:ln>
        </p:spPr>
        <p:style>
          <a:lnRef idx="1">
            <a:schemeClr val="accent1"/>
          </a:lnRef>
          <a:fillRef idx="0">
            <a:schemeClr val="accent1"/>
          </a:fillRef>
          <a:effectRef idx="0">
            <a:schemeClr val="accent1"/>
          </a:effectRef>
          <a:fontRef idx="minor">
            <a:schemeClr val="tx1"/>
          </a:fontRef>
        </p:style>
      </p:cxnSp>
      <p:sp>
        <p:nvSpPr>
          <p:cNvPr id="2051" name="Title 1"/>
          <p:cNvSpPr>
            <a:spLocks noGrp="1"/>
          </p:cNvSpPr>
          <p:nvPr>
            <p:ph type="ctrTitle"/>
          </p:nvPr>
        </p:nvSpPr>
        <p:spPr>
          <a:xfrm>
            <a:off x="3286125" y="1071563"/>
            <a:ext cx="5357813" cy="936625"/>
          </a:xfrm>
        </p:spPr>
        <p:txBody>
          <a:bodyPr/>
          <a:lstStyle/>
          <a:p>
            <a:pPr algn="r" eaLnBrk="1" hangingPunct="1">
              <a:lnSpc>
                <a:spcPct val="150000"/>
              </a:lnSpc>
              <a:spcBef>
                <a:spcPts val="1200"/>
              </a:spcBef>
            </a:pPr>
            <a:r>
              <a:rPr lang="en-GB" sz="2800" b="1" smtClean="0">
                <a:solidFill>
                  <a:srgbClr val="D9D9D9"/>
                </a:solidFill>
              </a:rPr>
              <a:t>TRACKING AND REGISTRATION OF </a:t>
            </a:r>
            <a:br>
              <a:rPr lang="en-GB" sz="2800" b="1" smtClean="0">
                <a:solidFill>
                  <a:srgbClr val="D9D9D9"/>
                </a:solidFill>
              </a:rPr>
            </a:br>
            <a:r>
              <a:rPr lang="en-GB" sz="2800" b="1" smtClean="0">
                <a:solidFill>
                  <a:srgbClr val="00B050"/>
                </a:solidFill>
              </a:rPr>
              <a:t>MOVEMENT PATTERNS </a:t>
            </a:r>
            <a:br>
              <a:rPr lang="en-GB" sz="2800" b="1" smtClean="0">
                <a:solidFill>
                  <a:srgbClr val="00B050"/>
                </a:solidFill>
              </a:rPr>
            </a:br>
            <a:r>
              <a:rPr lang="en-GB" sz="2800" b="1" smtClean="0">
                <a:solidFill>
                  <a:srgbClr val="F2F2F2"/>
                </a:solidFill>
              </a:rPr>
              <a:t>IN PUBLIC SPACES</a:t>
            </a:r>
            <a:br>
              <a:rPr lang="en-GB" sz="2800" b="1" smtClean="0">
                <a:solidFill>
                  <a:srgbClr val="F2F2F2"/>
                </a:solidFill>
              </a:rPr>
            </a:br>
            <a:endParaRPr lang="en-GB" sz="2800" smtClean="0">
              <a:solidFill>
                <a:srgbClr val="D9D9D9"/>
              </a:solidFill>
            </a:endParaRPr>
          </a:p>
        </p:txBody>
      </p:sp>
      <p:sp>
        <p:nvSpPr>
          <p:cNvPr id="2" name="Subtitle 2"/>
          <p:cNvSpPr>
            <a:spLocks noGrp="1"/>
          </p:cNvSpPr>
          <p:nvPr>
            <p:ph type="subTitle" idx="1"/>
          </p:nvPr>
        </p:nvSpPr>
        <p:spPr>
          <a:xfrm>
            <a:off x="3357563" y="5286375"/>
            <a:ext cx="5329237" cy="857250"/>
          </a:xfrm>
        </p:spPr>
        <p:txBody>
          <a:bodyPr/>
          <a:lstStyle/>
          <a:p>
            <a:pPr algn="r" eaLnBrk="1" hangingPunct="1">
              <a:defRPr/>
            </a:pPr>
            <a:r>
              <a:rPr lang="en-GB" sz="1800" dirty="0" smtClean="0">
                <a:solidFill>
                  <a:schemeClr val="bg1">
                    <a:lumMod val="85000"/>
                  </a:schemeClr>
                </a:solidFill>
              </a:rPr>
              <a:t>Henrik Harder, Mary-Ann Knudstrup, Valinka Suenson</a:t>
            </a:r>
          </a:p>
          <a:p>
            <a:pPr algn="r" eaLnBrk="1" hangingPunct="1">
              <a:defRPr/>
            </a:pPr>
            <a:r>
              <a:rPr lang="en-GB" sz="1800" dirty="0" smtClean="0">
                <a:solidFill>
                  <a:schemeClr val="bg1">
                    <a:lumMod val="85000"/>
                  </a:schemeClr>
                </a:solidFill>
              </a:rPr>
              <a:t>Aalborg University</a:t>
            </a:r>
          </a:p>
        </p:txBody>
      </p:sp>
      <p:cxnSp>
        <p:nvCxnSpPr>
          <p:cNvPr id="13" name="Lige forbindelse 12"/>
          <p:cNvCxnSpPr/>
          <p:nvPr/>
        </p:nvCxnSpPr>
        <p:spPr>
          <a:xfrm rot="5400000">
            <a:off x="-1571625" y="3429000"/>
            <a:ext cx="4286250" cy="0"/>
          </a:xfrm>
          <a:prstGeom prst="line">
            <a:avLst/>
          </a:prstGeom>
          <a:ln w="1905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5" name="Lige forbindelse 14"/>
          <p:cNvCxnSpPr/>
          <p:nvPr/>
        </p:nvCxnSpPr>
        <p:spPr>
          <a:xfrm rot="10800000">
            <a:off x="571500" y="5570538"/>
            <a:ext cx="2286000" cy="1587"/>
          </a:xfrm>
          <a:prstGeom prst="line">
            <a:avLst/>
          </a:prstGeom>
          <a:ln w="19050">
            <a:solidFill>
              <a:srgbClr val="00B050"/>
            </a:solidFill>
            <a:prstDash val="sysDot"/>
          </a:ln>
        </p:spPr>
        <p:style>
          <a:lnRef idx="1">
            <a:schemeClr val="accent1"/>
          </a:lnRef>
          <a:fillRef idx="0">
            <a:schemeClr val="accent1"/>
          </a:fillRef>
          <a:effectRef idx="0">
            <a:schemeClr val="accent1"/>
          </a:effectRef>
          <a:fontRef idx="minor">
            <a:schemeClr val="tx1"/>
          </a:fontRef>
        </p:style>
      </p:cxnSp>
      <p:sp>
        <p:nvSpPr>
          <p:cNvPr id="12" name="Pladsholder til dato 3"/>
          <p:cNvSpPr>
            <a:spLocks noGrp="1"/>
          </p:cNvSpPr>
          <p:nvPr>
            <p:ph type="dt" sz="quarter" idx="10"/>
          </p:nvPr>
        </p:nvSpPr>
        <p:spPr>
          <a:xfrm>
            <a:off x="457200" y="6500813"/>
            <a:ext cx="2133600" cy="365125"/>
          </a:xfrm>
        </p:spPr>
        <p:txBody>
          <a:bodyPr/>
          <a:lstStyle/>
          <a:p>
            <a:pPr>
              <a:defRPr/>
            </a:pPr>
            <a:fld id="{0EF088C5-27D8-4C7C-94A9-7B06B36C6BB8}" type="datetime1">
              <a:rPr lang="da-DK" sz="1000">
                <a:latin typeface="Tw Cen MT" pitchFamily="34" charset="0"/>
              </a:rPr>
              <a:pPr>
                <a:defRPr/>
              </a:pPr>
              <a:t>26-06-2009</a:t>
            </a:fld>
            <a:endParaRPr lang="da-DK" sz="1000" dirty="0">
              <a:latin typeface="Tw Cen MT" pitchFamily="34" charset="0"/>
            </a:endParaRPr>
          </a:p>
        </p:txBody>
      </p:sp>
      <p:sp>
        <p:nvSpPr>
          <p:cNvPr id="14" name="Pladsholder til diasnummer 4"/>
          <p:cNvSpPr>
            <a:spLocks noGrp="1"/>
          </p:cNvSpPr>
          <p:nvPr>
            <p:ph type="sldNum" sz="quarter" idx="12"/>
          </p:nvPr>
        </p:nvSpPr>
        <p:spPr>
          <a:xfrm>
            <a:off x="6553200" y="6500813"/>
            <a:ext cx="2133600" cy="365125"/>
          </a:xfrm>
        </p:spPr>
        <p:txBody>
          <a:bodyPr/>
          <a:lstStyle/>
          <a:p>
            <a:pPr>
              <a:defRPr/>
            </a:pPr>
            <a:fld id="{8DADD618-E9D3-4137-8204-0E431A72E20E}" type="slidenum">
              <a:rPr lang="da-DK" sz="1000" smtClean="0">
                <a:latin typeface="Tw Cen MT" pitchFamily="34" charset="0"/>
              </a:rPr>
              <a:pPr>
                <a:defRPr/>
              </a:pPr>
              <a:t>1</a:t>
            </a:fld>
            <a:endParaRPr lang="da-DK" sz="1000">
              <a:latin typeface="Tw Cen MT" pitchFamily="34" charset="0"/>
            </a:endParaRPr>
          </a:p>
        </p:txBody>
      </p:sp>
      <p:sp>
        <p:nvSpPr>
          <p:cNvPr id="10" name="Pladsholder til sidefod 9"/>
          <p:cNvSpPr>
            <a:spLocks noGrp="1"/>
          </p:cNvSpPr>
          <p:nvPr>
            <p:ph type="ftr" sz="quarter" idx="11"/>
          </p:nvPr>
        </p:nvSpPr>
        <p:spPr>
          <a:xfrm>
            <a:off x="2714625" y="6215063"/>
            <a:ext cx="3643313" cy="293687"/>
          </a:xfrm>
        </p:spPr>
        <p:txBody>
          <a:bodyPr/>
          <a:lstStyle/>
          <a:p>
            <a:pPr>
              <a:defRPr/>
            </a:pPr>
            <a:r>
              <a:rPr lang="en-GB" dirty="0" smtClean="0"/>
              <a:t>Valinka Suenson, Henrik Harder </a:t>
            </a:r>
            <a:br>
              <a:rPr lang="en-GB" dirty="0" smtClean="0"/>
            </a:br>
            <a:r>
              <a:rPr lang="en-GB" dirty="0" smtClean="0"/>
              <a:t>Aalborg University</a:t>
            </a:r>
          </a:p>
          <a:p>
            <a:pPr>
              <a:defRPr/>
            </a:pPr>
            <a:r>
              <a:rPr lang="en-GB" dirty="0" smtClean="0">
                <a:solidFill>
                  <a:srgbClr val="00B050"/>
                </a:solidFill>
              </a:rPr>
              <a:t>vsue@aod.aau.dk  hhar@aod.aau.dk</a:t>
            </a:r>
            <a:r>
              <a:rPr lang="da-DK" dirty="0" smtClean="0">
                <a:solidFill>
                  <a:srgbClr val="00B050"/>
                </a:solidFill>
              </a:rPr>
              <a:t> </a:t>
            </a:r>
          </a:p>
        </p:txBody>
      </p:sp>
      <p:pic>
        <p:nvPicPr>
          <p:cNvPr id="2058" name="Picture 2" descr="http://www.loa-fonden.dk/media/12282/nat%20-%20prisme%20is.jpg"/>
          <p:cNvPicPr>
            <a:picLocks noChangeAspect="1" noChangeArrowheads="1"/>
          </p:cNvPicPr>
          <p:nvPr/>
        </p:nvPicPr>
        <p:blipFill>
          <a:blip r:embed="rId3"/>
          <a:srcRect/>
          <a:stretch>
            <a:fillRect/>
          </a:stretch>
        </p:blipFill>
        <p:spPr bwMode="auto">
          <a:xfrm>
            <a:off x="1000125" y="1643063"/>
            <a:ext cx="3843338" cy="1857375"/>
          </a:xfrm>
          <a:prstGeom prst="rect">
            <a:avLst/>
          </a:prstGeom>
          <a:noFill/>
          <a:ln w="9525">
            <a:noFill/>
            <a:miter lim="800000"/>
            <a:headEnd/>
            <a:tailEnd/>
          </a:ln>
        </p:spPr>
      </p:pic>
      <p:pic>
        <p:nvPicPr>
          <p:cNvPr id="2059" name="Picture 2" descr="http://www.horshauge.dk/images/news/metropol_ude.jpg"/>
          <p:cNvPicPr>
            <a:picLocks noChangeAspect="1" noChangeArrowheads="1"/>
          </p:cNvPicPr>
          <p:nvPr/>
        </p:nvPicPr>
        <p:blipFill>
          <a:blip r:embed="rId4"/>
          <a:srcRect/>
          <a:stretch>
            <a:fillRect/>
          </a:stretch>
        </p:blipFill>
        <p:spPr bwMode="auto">
          <a:xfrm>
            <a:off x="3071813" y="2286000"/>
            <a:ext cx="2667000" cy="2000250"/>
          </a:xfrm>
          <a:prstGeom prst="rect">
            <a:avLst/>
          </a:prstGeom>
          <a:noFill/>
          <a:ln w="9525">
            <a:noFill/>
            <a:miter lim="800000"/>
            <a:headEnd/>
            <a:tailEnd/>
          </a:ln>
        </p:spPr>
      </p:pic>
      <p:sp>
        <p:nvSpPr>
          <p:cNvPr id="16" name="Rektangel 15"/>
          <p:cNvSpPr/>
          <p:nvPr/>
        </p:nvSpPr>
        <p:spPr>
          <a:xfrm>
            <a:off x="1000125" y="3571875"/>
            <a:ext cx="1736725" cy="369888"/>
          </a:xfrm>
          <a:prstGeom prst="rect">
            <a:avLst/>
          </a:prstGeom>
        </p:spPr>
        <p:txBody>
          <a:bodyPr wrap="none">
            <a:spAutoFit/>
          </a:bodyPr>
          <a:lstStyle/>
          <a:p>
            <a:pPr>
              <a:defRPr/>
            </a:pPr>
            <a:r>
              <a:rPr lang="da-DK" dirty="0">
                <a:solidFill>
                  <a:schemeClr val="bg1">
                    <a:lumMod val="95000"/>
                  </a:schemeClr>
                </a:solidFill>
              </a:rPr>
              <a:t>Sports </a:t>
            </a:r>
            <a:r>
              <a:rPr lang="en-GB" dirty="0">
                <a:solidFill>
                  <a:schemeClr val="bg1">
                    <a:lumMod val="95000"/>
                  </a:schemeClr>
                </a:solidFill>
              </a:rPr>
              <a:t>facilities</a:t>
            </a:r>
            <a:endParaRPr lang="en-GB" dirty="0"/>
          </a:p>
        </p:txBody>
      </p:sp>
      <p:sp>
        <p:nvSpPr>
          <p:cNvPr id="2061" name="Rektangel 16"/>
          <p:cNvSpPr>
            <a:spLocks noChangeArrowheads="1"/>
          </p:cNvSpPr>
          <p:nvPr/>
        </p:nvSpPr>
        <p:spPr bwMode="auto">
          <a:xfrm>
            <a:off x="3071813" y="4429125"/>
            <a:ext cx="1069975" cy="369888"/>
          </a:xfrm>
          <a:prstGeom prst="rect">
            <a:avLst/>
          </a:prstGeom>
          <a:noFill/>
          <a:ln w="9525">
            <a:noFill/>
            <a:miter lim="800000"/>
            <a:headEnd/>
            <a:tailEnd/>
          </a:ln>
        </p:spPr>
        <p:txBody>
          <a:bodyPr wrap="none">
            <a:spAutoFit/>
          </a:bodyPr>
          <a:lstStyle/>
          <a:p>
            <a:r>
              <a:rPr lang="en-GB">
                <a:solidFill>
                  <a:schemeClr val="bg1"/>
                </a:solidFill>
              </a:rPr>
              <a:t>Libraries</a:t>
            </a:r>
          </a:p>
        </p:txBody>
      </p:sp>
      <p:pic>
        <p:nvPicPr>
          <p:cNvPr id="2062" name="Picture 4" descr="http://www.panoramio.com/photos/original/5981331.jpg"/>
          <p:cNvPicPr>
            <a:picLocks noChangeAspect="1" noChangeArrowheads="1"/>
          </p:cNvPicPr>
          <p:nvPr/>
        </p:nvPicPr>
        <p:blipFill>
          <a:blip r:embed="rId5"/>
          <a:srcRect/>
          <a:stretch>
            <a:fillRect/>
          </a:stretch>
        </p:blipFill>
        <p:spPr bwMode="auto">
          <a:xfrm>
            <a:off x="5214938" y="3214688"/>
            <a:ext cx="3079750" cy="2047875"/>
          </a:xfrm>
          <a:prstGeom prst="rect">
            <a:avLst/>
          </a:prstGeom>
          <a:noFill/>
          <a:ln w="9525">
            <a:noFill/>
            <a:miter lim="800000"/>
            <a:headEnd/>
            <a:tailEnd/>
          </a:ln>
        </p:spPr>
      </p:pic>
      <p:sp>
        <p:nvSpPr>
          <p:cNvPr id="2063" name="Rektangel 17"/>
          <p:cNvSpPr>
            <a:spLocks noChangeArrowheads="1"/>
          </p:cNvSpPr>
          <p:nvPr/>
        </p:nvSpPr>
        <p:spPr bwMode="auto">
          <a:xfrm>
            <a:off x="5857875" y="2714625"/>
            <a:ext cx="3143250" cy="369888"/>
          </a:xfrm>
          <a:prstGeom prst="rect">
            <a:avLst/>
          </a:prstGeom>
          <a:noFill/>
          <a:ln w="9525">
            <a:noFill/>
            <a:miter lim="800000"/>
            <a:headEnd/>
            <a:tailEnd/>
          </a:ln>
        </p:spPr>
        <p:txBody>
          <a:bodyPr>
            <a:spAutoFit/>
          </a:bodyPr>
          <a:lstStyle/>
          <a:p>
            <a:r>
              <a:rPr lang="en-GB">
                <a:solidFill>
                  <a:schemeClr val="bg1"/>
                </a:solidFill>
              </a:rPr>
              <a:t>Assisted living</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428625" y="2357438"/>
            <a:ext cx="2686050" cy="1757362"/>
          </a:xfrm>
        </p:spPr>
        <p:txBody>
          <a:bodyPr/>
          <a:lstStyle/>
          <a:p>
            <a:pPr>
              <a:buFont typeface="Arial" charset="0"/>
              <a:buNone/>
              <a:defRPr/>
            </a:pPr>
            <a:endParaRPr lang="da-DK" sz="1800" b="1" dirty="0" smtClean="0">
              <a:solidFill>
                <a:srgbClr val="00B050"/>
              </a:solidFill>
            </a:endParaRPr>
          </a:p>
          <a:p>
            <a:pPr>
              <a:buFont typeface="Arial" charset="0"/>
              <a:buNone/>
              <a:defRPr/>
            </a:pPr>
            <a:endParaRPr lang="da-DK" sz="1800" dirty="0" smtClean="0">
              <a:solidFill>
                <a:schemeClr val="bg1">
                  <a:lumMod val="95000"/>
                </a:schemeClr>
              </a:solidFill>
            </a:endParaRPr>
          </a:p>
          <a:p>
            <a:pPr>
              <a:buFont typeface="Arial" charset="0"/>
              <a:buNone/>
              <a:defRPr/>
            </a:pPr>
            <a:endParaRPr lang="da-DK" sz="1800" dirty="0" smtClean="0">
              <a:solidFill>
                <a:schemeClr val="bg1">
                  <a:lumMod val="95000"/>
                </a:schemeClr>
              </a:solidFill>
            </a:endParaRPr>
          </a:p>
        </p:txBody>
      </p:sp>
      <p:sp>
        <p:nvSpPr>
          <p:cNvPr id="4" name="Pladsholder til dato 3"/>
          <p:cNvSpPr>
            <a:spLocks noGrp="1"/>
          </p:cNvSpPr>
          <p:nvPr>
            <p:ph type="dt" sz="quarter" idx="10"/>
          </p:nvPr>
        </p:nvSpPr>
        <p:spPr/>
        <p:txBody>
          <a:bodyPr/>
          <a:lstStyle/>
          <a:p>
            <a:pPr>
              <a:defRPr/>
            </a:pPr>
            <a:fld id="{EEFC592A-C20A-4A90-BC86-8B46ECD314ED}" type="datetime1">
              <a:rPr lang="da-DK"/>
              <a:pPr>
                <a:defRPr/>
              </a:pPr>
              <a:t>26-06-2009</a:t>
            </a:fld>
            <a:endParaRPr lang="da-DK"/>
          </a:p>
        </p:txBody>
      </p:sp>
      <p:sp>
        <p:nvSpPr>
          <p:cNvPr id="5" name="Pladsholder til sidefod 4"/>
          <p:cNvSpPr>
            <a:spLocks noGrp="1"/>
          </p:cNvSpPr>
          <p:nvPr>
            <p:ph type="ftr" sz="quarter" idx="11"/>
          </p:nvPr>
        </p:nvSpPr>
        <p:spPr>
          <a:xfrm>
            <a:off x="4000500" y="6286500"/>
            <a:ext cx="2895600" cy="365125"/>
          </a:xfrm>
        </p:spPr>
        <p:txBody>
          <a:bodyPr/>
          <a:lstStyle/>
          <a:p>
            <a:pPr>
              <a:defRPr/>
            </a:pPr>
            <a:r>
              <a:rPr lang="da-DK" dirty="0" smtClean="0"/>
              <a:t>Valinka Suenson - Aalborg Universitet </a:t>
            </a:r>
            <a:r>
              <a:rPr lang="da-DK" dirty="0" err="1" smtClean="0"/>
              <a:t>vsue@aod.aau.dk</a:t>
            </a:r>
            <a:endParaRPr lang="da-DK" dirty="0"/>
          </a:p>
        </p:txBody>
      </p:sp>
      <p:sp>
        <p:nvSpPr>
          <p:cNvPr id="6" name="Pladsholder til diasnummer 5"/>
          <p:cNvSpPr>
            <a:spLocks noGrp="1"/>
          </p:cNvSpPr>
          <p:nvPr>
            <p:ph type="sldNum" sz="quarter" idx="12"/>
          </p:nvPr>
        </p:nvSpPr>
        <p:spPr/>
        <p:txBody>
          <a:bodyPr/>
          <a:lstStyle/>
          <a:p>
            <a:pPr>
              <a:defRPr/>
            </a:pPr>
            <a:fld id="{9288C0BC-6F2A-49F3-8FCF-921EAF1948EB}" type="slidenum">
              <a:rPr lang="da-DK" smtClean="0"/>
              <a:pPr>
                <a:defRPr/>
              </a:pPr>
              <a:t>10</a:t>
            </a:fld>
            <a:endParaRPr lang="da-DK"/>
          </a:p>
        </p:txBody>
      </p:sp>
      <p:pic>
        <p:nvPicPr>
          <p:cNvPr id="11270" name="Picture 7" descr="C:\Documents and Settings\Henriette\Skrivebord\Det mangfoldige Byrum\Diasshow\GREEN.png"/>
          <p:cNvPicPr>
            <a:picLocks noChangeAspect="1" noChangeArrowheads="1"/>
          </p:cNvPicPr>
          <p:nvPr/>
        </p:nvPicPr>
        <p:blipFill>
          <a:blip r:embed="rId3"/>
          <a:srcRect/>
          <a:stretch>
            <a:fillRect/>
          </a:stretch>
        </p:blipFill>
        <p:spPr bwMode="auto">
          <a:xfrm>
            <a:off x="3429000" y="857250"/>
            <a:ext cx="5715000" cy="95250"/>
          </a:xfrm>
          <a:prstGeom prst="rect">
            <a:avLst/>
          </a:prstGeom>
          <a:noFill/>
          <a:ln w="9525">
            <a:noFill/>
            <a:miter lim="800000"/>
            <a:headEnd/>
            <a:tailEnd/>
          </a:ln>
        </p:spPr>
      </p:pic>
      <p:sp>
        <p:nvSpPr>
          <p:cNvPr id="11271" name="Tekstboks 10"/>
          <p:cNvSpPr txBox="1">
            <a:spLocks noChangeArrowheads="1"/>
          </p:cNvSpPr>
          <p:nvPr/>
        </p:nvSpPr>
        <p:spPr bwMode="auto">
          <a:xfrm>
            <a:off x="500063" y="1857375"/>
            <a:ext cx="3714750" cy="3665538"/>
          </a:xfrm>
          <a:prstGeom prst="rect">
            <a:avLst/>
          </a:prstGeom>
          <a:noFill/>
          <a:ln w="9525">
            <a:noFill/>
            <a:miter lim="800000"/>
            <a:headEnd/>
            <a:tailEnd/>
          </a:ln>
        </p:spPr>
        <p:txBody>
          <a:bodyPr>
            <a:spAutoFit/>
          </a:bodyPr>
          <a:lstStyle/>
          <a:p>
            <a:pPr marL="342900" indent="-342900">
              <a:spcBef>
                <a:spcPct val="20000"/>
              </a:spcBef>
            </a:pPr>
            <a:r>
              <a:rPr lang="en-GB">
                <a:solidFill>
                  <a:srgbClr val="00B050"/>
                </a:solidFill>
                <a:latin typeface="Tw Cen MT" pitchFamily="34" charset="0"/>
              </a:rPr>
              <a:t>With RFID tracking four questions can be examined</a:t>
            </a:r>
          </a:p>
          <a:p>
            <a:pPr marL="342900" indent="-342900">
              <a:spcBef>
                <a:spcPct val="20000"/>
              </a:spcBef>
            </a:pPr>
            <a:endParaRPr lang="en-GB">
              <a:solidFill>
                <a:srgbClr val="00B050"/>
              </a:solidFill>
              <a:latin typeface="Tw Cen MT" pitchFamily="34" charset="0"/>
            </a:endParaRPr>
          </a:p>
          <a:p>
            <a:pPr marL="342900" indent="-342900">
              <a:spcBef>
                <a:spcPct val="20000"/>
              </a:spcBef>
            </a:pPr>
            <a:r>
              <a:rPr lang="da-DK" b="1">
                <a:solidFill>
                  <a:srgbClr val="00B050"/>
                </a:solidFill>
                <a:latin typeface="Calibri" pitchFamily="34" charset="0"/>
              </a:rPr>
              <a:t>::</a:t>
            </a:r>
            <a:r>
              <a:rPr lang="da-DK">
                <a:solidFill>
                  <a:srgbClr val="00B050"/>
                </a:solidFill>
                <a:latin typeface="Calibri" pitchFamily="34" charset="0"/>
              </a:rPr>
              <a:t>   </a:t>
            </a:r>
            <a:r>
              <a:rPr lang="en-GB" i="1">
                <a:solidFill>
                  <a:srgbClr val="F2F2F2"/>
                </a:solidFill>
                <a:latin typeface="Calibri" pitchFamily="34" charset="0"/>
              </a:rPr>
              <a:t>How</a:t>
            </a:r>
            <a:r>
              <a:rPr lang="en-GB">
                <a:solidFill>
                  <a:srgbClr val="F2F2F2"/>
                </a:solidFill>
                <a:latin typeface="Calibri" pitchFamily="34" charset="0"/>
              </a:rPr>
              <a:t> are the public spaces being used differently by different user groups? </a:t>
            </a:r>
          </a:p>
          <a:p>
            <a:pPr marL="342900" indent="-342900">
              <a:spcBef>
                <a:spcPct val="20000"/>
              </a:spcBef>
            </a:pPr>
            <a:r>
              <a:rPr lang="en-GB" b="1">
                <a:solidFill>
                  <a:srgbClr val="00B050"/>
                </a:solidFill>
                <a:latin typeface="Calibri" pitchFamily="34" charset="0"/>
              </a:rPr>
              <a:t>::   </a:t>
            </a:r>
            <a:r>
              <a:rPr lang="en-GB" i="1">
                <a:solidFill>
                  <a:srgbClr val="F2F2F2"/>
                </a:solidFill>
                <a:latin typeface="Calibri" pitchFamily="34" charset="0"/>
              </a:rPr>
              <a:t>Who</a:t>
            </a:r>
            <a:r>
              <a:rPr lang="en-GB">
                <a:solidFill>
                  <a:srgbClr val="F2F2F2"/>
                </a:solidFill>
                <a:latin typeface="Calibri" pitchFamily="34" charset="0"/>
              </a:rPr>
              <a:t> uses which areas in the library?</a:t>
            </a:r>
          </a:p>
          <a:p>
            <a:pPr marL="342900" indent="-342900">
              <a:spcBef>
                <a:spcPct val="20000"/>
              </a:spcBef>
            </a:pPr>
            <a:r>
              <a:rPr lang="en-GB" b="1">
                <a:solidFill>
                  <a:srgbClr val="00B050"/>
                </a:solidFill>
                <a:latin typeface="Calibri" pitchFamily="34" charset="0"/>
              </a:rPr>
              <a:t>::</a:t>
            </a:r>
            <a:r>
              <a:rPr lang="en-GB">
                <a:solidFill>
                  <a:srgbClr val="00B050"/>
                </a:solidFill>
                <a:latin typeface="Calibri" pitchFamily="34" charset="0"/>
              </a:rPr>
              <a:t>   </a:t>
            </a:r>
            <a:r>
              <a:rPr lang="en-GB" i="1">
                <a:solidFill>
                  <a:srgbClr val="F2F2F2"/>
                </a:solidFill>
                <a:latin typeface="Calibri" pitchFamily="34" charset="0"/>
              </a:rPr>
              <a:t>When</a:t>
            </a:r>
            <a:r>
              <a:rPr lang="en-GB">
                <a:solidFill>
                  <a:srgbClr val="F2F2F2"/>
                </a:solidFill>
                <a:latin typeface="Calibri" pitchFamily="34" charset="0"/>
              </a:rPr>
              <a:t> are these being used?</a:t>
            </a:r>
          </a:p>
          <a:p>
            <a:pPr marL="342900" indent="-342900">
              <a:spcBef>
                <a:spcPct val="20000"/>
              </a:spcBef>
            </a:pPr>
            <a:r>
              <a:rPr lang="en-GB" b="1">
                <a:solidFill>
                  <a:srgbClr val="00B050"/>
                </a:solidFill>
                <a:latin typeface="Calibri" pitchFamily="34" charset="0"/>
              </a:rPr>
              <a:t>::   </a:t>
            </a:r>
            <a:r>
              <a:rPr lang="en-GB">
                <a:solidFill>
                  <a:srgbClr val="F2F2F2"/>
                </a:solidFill>
                <a:latin typeface="Calibri" pitchFamily="34" charset="0"/>
              </a:rPr>
              <a:t>For </a:t>
            </a:r>
            <a:r>
              <a:rPr lang="en-GB" i="1">
                <a:solidFill>
                  <a:srgbClr val="F2F2F2"/>
                </a:solidFill>
                <a:latin typeface="Calibri" pitchFamily="34" charset="0"/>
              </a:rPr>
              <a:t>how</a:t>
            </a:r>
            <a:r>
              <a:rPr lang="en-GB">
                <a:solidFill>
                  <a:srgbClr val="F2F2F2"/>
                </a:solidFill>
                <a:latin typeface="Calibri" pitchFamily="34" charset="0"/>
              </a:rPr>
              <a:t> long does the different user groups stay in the different areas</a:t>
            </a:r>
            <a:r>
              <a:rPr lang="da-DK">
                <a:solidFill>
                  <a:srgbClr val="F2F2F2"/>
                </a:solidFill>
                <a:latin typeface="Calibri" pitchFamily="34" charset="0"/>
              </a:rPr>
              <a:t>? </a:t>
            </a:r>
          </a:p>
        </p:txBody>
      </p:sp>
      <p:sp>
        <p:nvSpPr>
          <p:cNvPr id="11272" name="Tekstboks 16"/>
          <p:cNvSpPr txBox="1">
            <a:spLocks noChangeArrowheads="1"/>
          </p:cNvSpPr>
          <p:nvPr/>
        </p:nvSpPr>
        <p:spPr bwMode="auto">
          <a:xfrm>
            <a:off x="4929188" y="3000375"/>
            <a:ext cx="3500437" cy="2563813"/>
          </a:xfrm>
          <a:prstGeom prst="rect">
            <a:avLst/>
          </a:prstGeom>
          <a:noFill/>
          <a:ln w="9525">
            <a:noFill/>
            <a:miter lim="800000"/>
            <a:headEnd/>
            <a:tailEnd/>
          </a:ln>
        </p:spPr>
        <p:txBody>
          <a:bodyPr>
            <a:spAutoFit/>
          </a:bodyPr>
          <a:lstStyle/>
          <a:p>
            <a:r>
              <a:rPr lang="en-GB">
                <a:solidFill>
                  <a:srgbClr val="00B050"/>
                </a:solidFill>
                <a:latin typeface="Tw Cen MT" pitchFamily="34" charset="0"/>
              </a:rPr>
              <a:t>How can the library benefit from the achieved knowledge? </a:t>
            </a:r>
          </a:p>
          <a:p>
            <a:endParaRPr lang="en-GB">
              <a:solidFill>
                <a:srgbClr val="00B050"/>
              </a:solidFill>
            </a:endParaRPr>
          </a:p>
          <a:p>
            <a:r>
              <a:rPr lang="en-GB" b="1">
                <a:solidFill>
                  <a:srgbClr val="F2F2F2"/>
                </a:solidFill>
                <a:latin typeface="Calibri" pitchFamily="34" charset="0"/>
              </a:rPr>
              <a:t>-&gt; </a:t>
            </a:r>
            <a:r>
              <a:rPr lang="en-GB">
                <a:solidFill>
                  <a:srgbClr val="F2F2F2"/>
                </a:solidFill>
                <a:latin typeface="Calibri" pitchFamily="34" charset="0"/>
              </a:rPr>
              <a:t>get a better understanding</a:t>
            </a:r>
            <a:r>
              <a:rPr lang="en-GB" b="1">
                <a:solidFill>
                  <a:srgbClr val="F2F2F2"/>
                </a:solidFill>
                <a:latin typeface="Calibri" pitchFamily="34" charset="0"/>
              </a:rPr>
              <a:t> </a:t>
            </a:r>
            <a:r>
              <a:rPr lang="en-GB">
                <a:solidFill>
                  <a:srgbClr val="F2F2F2"/>
                </a:solidFill>
                <a:latin typeface="Calibri" pitchFamily="34" charset="0"/>
              </a:rPr>
              <a:t>of the affordances in the Library</a:t>
            </a:r>
          </a:p>
          <a:p>
            <a:endParaRPr lang="en-GB">
              <a:solidFill>
                <a:srgbClr val="F2F2F2"/>
              </a:solidFill>
              <a:latin typeface="Calibri" pitchFamily="34" charset="0"/>
            </a:endParaRPr>
          </a:p>
          <a:p>
            <a:r>
              <a:rPr lang="en-GB" b="1">
                <a:solidFill>
                  <a:srgbClr val="00B050"/>
                </a:solidFill>
                <a:latin typeface="Calibri" pitchFamily="34" charset="0"/>
              </a:rPr>
              <a:t>::</a:t>
            </a:r>
            <a:r>
              <a:rPr lang="en-GB" b="1">
                <a:solidFill>
                  <a:srgbClr val="F2F2F2"/>
                </a:solidFill>
                <a:latin typeface="Calibri" pitchFamily="34" charset="0"/>
              </a:rPr>
              <a:t>  </a:t>
            </a:r>
            <a:r>
              <a:rPr lang="en-GB">
                <a:solidFill>
                  <a:srgbClr val="F2F2F2"/>
                </a:solidFill>
                <a:latin typeface="Calibri" pitchFamily="34" charset="0"/>
              </a:rPr>
              <a:t>Intended and perceived</a:t>
            </a:r>
          </a:p>
          <a:p>
            <a:r>
              <a:rPr lang="en-GB" b="1">
                <a:solidFill>
                  <a:srgbClr val="00B050"/>
                </a:solidFill>
                <a:latin typeface="Calibri" pitchFamily="34" charset="0"/>
              </a:rPr>
              <a:t>::</a:t>
            </a:r>
            <a:r>
              <a:rPr lang="en-GB" b="1">
                <a:solidFill>
                  <a:srgbClr val="F2F2F2"/>
                </a:solidFill>
                <a:latin typeface="Calibri" pitchFamily="34" charset="0"/>
              </a:rPr>
              <a:t>  </a:t>
            </a:r>
            <a:r>
              <a:rPr lang="en-GB">
                <a:solidFill>
                  <a:srgbClr val="F2F2F2"/>
                </a:solidFill>
                <a:latin typeface="Calibri" pitchFamily="34" charset="0"/>
              </a:rPr>
              <a:t>Unintended but perceived</a:t>
            </a:r>
          </a:p>
          <a:p>
            <a:r>
              <a:rPr lang="en-GB" b="1">
                <a:solidFill>
                  <a:srgbClr val="00B050"/>
                </a:solidFill>
                <a:latin typeface="Calibri" pitchFamily="34" charset="0"/>
              </a:rPr>
              <a:t>:: </a:t>
            </a:r>
            <a:r>
              <a:rPr lang="en-GB" b="1">
                <a:solidFill>
                  <a:srgbClr val="F2F2F2"/>
                </a:solidFill>
                <a:latin typeface="Calibri" pitchFamily="34" charset="0"/>
              </a:rPr>
              <a:t> </a:t>
            </a:r>
            <a:r>
              <a:rPr lang="en-GB">
                <a:solidFill>
                  <a:srgbClr val="F2F2F2"/>
                </a:solidFill>
                <a:latin typeface="Calibri" pitchFamily="34" charset="0"/>
              </a:rPr>
              <a:t>Intended but not perceived</a:t>
            </a:r>
            <a:endParaRPr lang="en-GB">
              <a:solidFill>
                <a:srgbClr val="00B050"/>
              </a:solidFill>
            </a:endParaRPr>
          </a:p>
        </p:txBody>
      </p:sp>
      <p:pic>
        <p:nvPicPr>
          <p:cNvPr id="11273" name="Picture 7" descr="Z:\Publications\2009_ABS_Hjorring_Bibliotek\Hjørring billeder\Billeder\Maj_Maria\IMG_4955.JPG"/>
          <p:cNvPicPr>
            <a:picLocks noChangeAspect="1" noChangeArrowheads="1"/>
          </p:cNvPicPr>
          <p:nvPr/>
        </p:nvPicPr>
        <p:blipFill>
          <a:blip r:embed="rId4"/>
          <a:srcRect/>
          <a:stretch>
            <a:fillRect/>
          </a:stretch>
        </p:blipFill>
        <p:spPr bwMode="auto">
          <a:xfrm>
            <a:off x="6500813" y="1428750"/>
            <a:ext cx="2179637" cy="1452563"/>
          </a:xfrm>
          <a:prstGeom prst="rect">
            <a:avLst/>
          </a:prstGeom>
          <a:noFill/>
          <a:ln w="9525">
            <a:noFill/>
            <a:miter lim="800000"/>
            <a:headEnd/>
            <a:tailEnd/>
          </a:ln>
        </p:spPr>
      </p:pic>
      <p:pic>
        <p:nvPicPr>
          <p:cNvPr id="11274" name="Picture 14" descr="http://lh4.ggpht.com/_ofB130_1t_M/SP3liXM5qEI/AAAAAAAAAcw/41JkEn2ukJc/s720/Biblioteksbilleder%20106.jpg"/>
          <p:cNvPicPr>
            <a:picLocks noChangeAspect="1" noChangeArrowheads="1"/>
          </p:cNvPicPr>
          <p:nvPr/>
        </p:nvPicPr>
        <p:blipFill>
          <a:blip r:embed="rId5"/>
          <a:srcRect/>
          <a:stretch>
            <a:fillRect/>
          </a:stretch>
        </p:blipFill>
        <p:spPr bwMode="auto">
          <a:xfrm>
            <a:off x="428625" y="357188"/>
            <a:ext cx="1928813" cy="1446212"/>
          </a:xfrm>
          <a:prstGeom prst="rect">
            <a:avLst/>
          </a:prstGeom>
          <a:noFill/>
          <a:ln w="9525">
            <a:noFill/>
            <a:miter lim="800000"/>
            <a:headEnd/>
            <a:tailEnd/>
          </a:ln>
        </p:spPr>
      </p:pic>
      <p:pic>
        <p:nvPicPr>
          <p:cNvPr id="11275" name="Picture 8" descr="Z:\Publications\2009_ABS_Hjorring_Bibliotek\Hjørring billeder\Billeder\Maj_Maria\IMG_4993.JPG"/>
          <p:cNvPicPr>
            <a:picLocks noChangeAspect="1" noChangeArrowheads="1"/>
          </p:cNvPicPr>
          <p:nvPr/>
        </p:nvPicPr>
        <p:blipFill>
          <a:blip r:embed="rId6"/>
          <a:srcRect/>
          <a:stretch>
            <a:fillRect/>
          </a:stretch>
        </p:blipFill>
        <p:spPr bwMode="auto">
          <a:xfrm>
            <a:off x="4286250" y="1428750"/>
            <a:ext cx="2143125" cy="1428750"/>
          </a:xfrm>
          <a:prstGeom prst="rect">
            <a:avLst/>
          </a:prstGeom>
          <a:noFill/>
          <a:ln w="9525">
            <a:noFill/>
            <a:miter lim="800000"/>
            <a:headEnd/>
            <a:tailEnd/>
          </a:ln>
        </p:spPr>
      </p:pic>
      <p:pic>
        <p:nvPicPr>
          <p:cNvPr id="11276" name="Picture 16" descr="Z:\Publications\2009_ABS_Hjorring_Bibliotek\Hjørring billeder\Billeder\Maj_Maria\IMG_4875.JPG"/>
          <p:cNvPicPr>
            <a:picLocks noChangeAspect="1" noChangeArrowheads="1"/>
          </p:cNvPicPr>
          <p:nvPr/>
        </p:nvPicPr>
        <p:blipFill>
          <a:blip r:embed="rId7" cstate="print"/>
          <a:srcRect/>
          <a:stretch>
            <a:fillRect/>
          </a:stretch>
        </p:blipFill>
        <p:spPr bwMode="auto">
          <a:xfrm>
            <a:off x="571500" y="5500688"/>
            <a:ext cx="1714500" cy="1143000"/>
          </a:xfrm>
          <a:prstGeom prst="rect">
            <a:avLst/>
          </a:prstGeom>
          <a:noFill/>
          <a:ln w="9525">
            <a:noFill/>
            <a:miter lim="800000"/>
            <a:headEnd/>
            <a:tailEnd/>
          </a:ln>
        </p:spPr>
      </p:pic>
      <p:pic>
        <p:nvPicPr>
          <p:cNvPr id="11277" name="Picture 23" descr="Z:\Publications\2009_ABS_Hjorring_Bibliotek\Hjørring billeder\Billeder\Maj_Maria\IMG_4892.JPG"/>
          <p:cNvPicPr>
            <a:picLocks noChangeAspect="1" noChangeArrowheads="1"/>
          </p:cNvPicPr>
          <p:nvPr/>
        </p:nvPicPr>
        <p:blipFill>
          <a:blip r:embed="rId8"/>
          <a:srcRect/>
          <a:stretch>
            <a:fillRect/>
          </a:stretch>
        </p:blipFill>
        <p:spPr bwMode="auto">
          <a:xfrm>
            <a:off x="2428875" y="5500688"/>
            <a:ext cx="1714500" cy="114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1285875" y="1714500"/>
            <a:ext cx="7072313" cy="4668838"/>
          </a:xfrm>
        </p:spPr>
        <p:txBody>
          <a:bodyPr/>
          <a:lstStyle/>
          <a:p>
            <a:pPr>
              <a:buFont typeface="Arial" charset="0"/>
              <a:buNone/>
              <a:defRPr/>
            </a:pPr>
            <a:r>
              <a:rPr lang="en-GB" sz="1300" b="1" dirty="0" smtClean="0">
                <a:solidFill>
                  <a:srgbClr val="00B050"/>
                </a:solidFill>
              </a:rPr>
              <a:t>::</a:t>
            </a:r>
            <a:r>
              <a:rPr lang="en-GB" sz="1300" b="1" dirty="0" smtClean="0">
                <a:solidFill>
                  <a:schemeClr val="bg1">
                    <a:lumMod val="95000"/>
                  </a:schemeClr>
                </a:solidFill>
              </a:rPr>
              <a:t> </a:t>
            </a:r>
            <a:r>
              <a:rPr lang="en-GB" sz="1300" dirty="0" smtClean="0">
                <a:solidFill>
                  <a:schemeClr val="bg1">
                    <a:lumMod val="95000"/>
                  </a:schemeClr>
                </a:solidFill>
              </a:rPr>
              <a:t>	</a:t>
            </a:r>
            <a:r>
              <a:rPr lang="en-GB" sz="1300" dirty="0" err="1" smtClean="0">
                <a:solidFill>
                  <a:schemeClr val="bg1">
                    <a:lumMod val="95000"/>
                  </a:schemeClr>
                </a:solidFill>
              </a:rPr>
              <a:t>Millonig</a:t>
            </a:r>
            <a:r>
              <a:rPr lang="en-GB" sz="1300" dirty="0" smtClean="0">
                <a:solidFill>
                  <a:schemeClr val="bg1">
                    <a:lumMod val="95000"/>
                  </a:schemeClr>
                </a:solidFill>
              </a:rPr>
              <a:t>, Alexandra; Gartner, Georg: Shadowing – Tracking – Interviewing. How to Explore Human </a:t>
            </a:r>
            <a:r>
              <a:rPr lang="en-GB" sz="1300" dirty="0" err="1" smtClean="0">
                <a:solidFill>
                  <a:schemeClr val="bg1">
                    <a:lumMod val="95000"/>
                  </a:schemeClr>
                </a:solidFill>
              </a:rPr>
              <a:t>Spatio</a:t>
            </a:r>
            <a:r>
              <a:rPr lang="en-GB" sz="1300" dirty="0" smtClean="0">
                <a:solidFill>
                  <a:schemeClr val="bg1">
                    <a:lumMod val="95000"/>
                  </a:schemeClr>
                </a:solidFill>
              </a:rPr>
              <a:t>-Temporal Behaviour Patterns, 2008, Vienna University, Department of </a:t>
            </a:r>
            <a:r>
              <a:rPr lang="en-GB" sz="1300" dirty="0" err="1" smtClean="0">
                <a:solidFill>
                  <a:schemeClr val="bg1">
                    <a:lumMod val="95000"/>
                  </a:schemeClr>
                </a:solidFill>
              </a:rPr>
              <a:t>Geoinformation</a:t>
            </a:r>
            <a:r>
              <a:rPr lang="en-GB" sz="1300" dirty="0" smtClean="0">
                <a:solidFill>
                  <a:schemeClr val="bg1">
                    <a:lumMod val="95000"/>
                  </a:schemeClr>
                </a:solidFill>
              </a:rPr>
              <a:t> and </a:t>
            </a:r>
            <a:r>
              <a:rPr lang="en-GB" sz="1300" dirty="0" err="1" smtClean="0">
                <a:solidFill>
                  <a:schemeClr val="bg1">
                    <a:lumMod val="95000"/>
                  </a:schemeClr>
                </a:solidFill>
              </a:rPr>
              <a:t>Cartograghy</a:t>
            </a:r>
            <a:endParaRPr lang="en-GB" sz="1300" dirty="0" smtClean="0">
              <a:solidFill>
                <a:schemeClr val="bg1">
                  <a:lumMod val="95000"/>
                </a:schemeClr>
              </a:solidFill>
            </a:endParaRPr>
          </a:p>
          <a:p>
            <a:pPr>
              <a:buFont typeface="Arial" charset="0"/>
              <a:buNone/>
              <a:defRPr/>
            </a:pPr>
            <a:endParaRPr lang="en-GB" sz="1300" b="1" dirty="0" smtClean="0">
              <a:solidFill>
                <a:srgbClr val="00B050"/>
              </a:solidFill>
            </a:endParaRPr>
          </a:p>
          <a:p>
            <a:pPr>
              <a:buFont typeface="Arial" charset="0"/>
              <a:buNone/>
              <a:defRPr/>
            </a:pPr>
            <a:r>
              <a:rPr lang="en-GB" sz="1300" b="1" dirty="0" smtClean="0">
                <a:solidFill>
                  <a:srgbClr val="00B050"/>
                </a:solidFill>
              </a:rPr>
              <a:t>::</a:t>
            </a:r>
            <a:r>
              <a:rPr lang="en-GB" sz="1300" dirty="0" smtClean="0">
                <a:solidFill>
                  <a:schemeClr val="bg1">
                    <a:lumMod val="95000"/>
                  </a:schemeClr>
                </a:solidFill>
              </a:rPr>
              <a:t> 	O’Neil, Michael: Evaluation of a conceptual model of architectural legibility, 1991, Wisconsin University</a:t>
            </a:r>
          </a:p>
          <a:p>
            <a:pPr>
              <a:buFont typeface="Arial" charset="0"/>
              <a:buNone/>
              <a:defRPr/>
            </a:pPr>
            <a:endParaRPr lang="da-DK" sz="1300" b="1" dirty="0" smtClean="0">
              <a:solidFill>
                <a:srgbClr val="00B050"/>
              </a:solidFill>
            </a:endParaRPr>
          </a:p>
          <a:p>
            <a:pPr>
              <a:buFont typeface="Arial" charset="0"/>
              <a:buNone/>
              <a:defRPr/>
            </a:pPr>
            <a:r>
              <a:rPr lang="da-DK" sz="1300" b="1" dirty="0" smtClean="0">
                <a:solidFill>
                  <a:srgbClr val="00B050"/>
                </a:solidFill>
              </a:rPr>
              <a:t>::	</a:t>
            </a:r>
            <a:r>
              <a:rPr lang="da-DK" sz="1300" dirty="0" smtClean="0">
                <a:solidFill>
                  <a:schemeClr val="bg1">
                    <a:lumMod val="95000"/>
                  </a:schemeClr>
                </a:solidFill>
              </a:rPr>
              <a:t>Björneborn, Lennart/ </a:t>
            </a:r>
            <a:r>
              <a:rPr lang="da-DK" sz="1300" dirty="0" err="1" smtClean="0">
                <a:solidFill>
                  <a:schemeClr val="bg1">
                    <a:lumMod val="95000"/>
                  </a:schemeClr>
                </a:solidFill>
              </a:rPr>
              <a:t>Serendipitetsfaktorer</a:t>
            </a:r>
            <a:r>
              <a:rPr lang="da-DK" sz="1300" dirty="0" smtClean="0">
                <a:solidFill>
                  <a:schemeClr val="bg1">
                    <a:lumMod val="95000"/>
                  </a:schemeClr>
                </a:solidFill>
              </a:rPr>
              <a:t> og brugeradfærd på det fysiske bibliotek, 2008, </a:t>
            </a:r>
            <a:r>
              <a:rPr lang="da-DK" sz="1300" i="1" dirty="0" smtClean="0">
                <a:solidFill>
                  <a:schemeClr val="bg1">
                    <a:lumMod val="95000"/>
                  </a:schemeClr>
                </a:solidFill>
              </a:rPr>
              <a:t>Dansk Biblioteksforskning</a:t>
            </a:r>
            <a:endParaRPr lang="da-DK" sz="1300" b="1" dirty="0" smtClean="0">
              <a:solidFill>
                <a:schemeClr val="bg1">
                  <a:lumMod val="95000"/>
                </a:schemeClr>
              </a:solidFill>
            </a:endParaRPr>
          </a:p>
          <a:p>
            <a:pPr>
              <a:buFont typeface="Arial" charset="0"/>
              <a:buNone/>
              <a:defRPr/>
            </a:pPr>
            <a:endParaRPr lang="da-DK" sz="1300" b="1" dirty="0" smtClean="0">
              <a:solidFill>
                <a:srgbClr val="00B050"/>
              </a:solidFill>
            </a:endParaRPr>
          </a:p>
          <a:p>
            <a:pPr>
              <a:buFont typeface="Arial" charset="0"/>
              <a:buNone/>
              <a:defRPr/>
            </a:pPr>
            <a:r>
              <a:rPr lang="da-DK" sz="1300" b="1" dirty="0" smtClean="0">
                <a:solidFill>
                  <a:srgbClr val="00B050"/>
                </a:solidFill>
              </a:rPr>
              <a:t>::	</a:t>
            </a:r>
            <a:r>
              <a:rPr lang="en-GB" sz="1300" dirty="0" err="1" smtClean="0">
                <a:solidFill>
                  <a:schemeClr val="bg1">
                    <a:lumMod val="95000"/>
                  </a:schemeClr>
                </a:solidFill>
              </a:rPr>
              <a:t>Edling</a:t>
            </a:r>
            <a:r>
              <a:rPr lang="en-GB" sz="1300" dirty="0" smtClean="0">
                <a:solidFill>
                  <a:schemeClr val="bg1">
                    <a:lumMod val="95000"/>
                  </a:schemeClr>
                </a:solidFill>
              </a:rPr>
              <a:t>, </a:t>
            </a:r>
            <a:r>
              <a:rPr lang="en-GB" sz="1300" dirty="0" err="1" smtClean="0">
                <a:solidFill>
                  <a:schemeClr val="bg1">
                    <a:lumMod val="95000"/>
                  </a:schemeClr>
                </a:solidFill>
              </a:rPr>
              <a:t>Christofer</a:t>
            </a:r>
            <a:r>
              <a:rPr lang="en-GB" sz="1300" dirty="0" smtClean="0">
                <a:solidFill>
                  <a:schemeClr val="bg1">
                    <a:lumMod val="95000"/>
                  </a:schemeClr>
                </a:solidFill>
              </a:rPr>
              <a:t>/ A note on social networks and physical space, 2009, Jacobs University, Bremen</a:t>
            </a:r>
          </a:p>
          <a:p>
            <a:pPr>
              <a:buFont typeface="Arial" charset="0"/>
              <a:buNone/>
              <a:defRPr/>
            </a:pPr>
            <a:endParaRPr lang="da-DK" sz="1300" b="1" dirty="0" smtClean="0">
              <a:solidFill>
                <a:srgbClr val="00B050"/>
              </a:solidFill>
            </a:endParaRPr>
          </a:p>
          <a:p>
            <a:pPr>
              <a:buFont typeface="Arial" charset="0"/>
              <a:buNone/>
              <a:defRPr/>
            </a:pPr>
            <a:r>
              <a:rPr lang="da-DK" sz="1300" b="1" dirty="0" smtClean="0">
                <a:solidFill>
                  <a:srgbClr val="00B050"/>
                </a:solidFill>
              </a:rPr>
              <a:t>:: </a:t>
            </a:r>
            <a:r>
              <a:rPr lang="da-DK" sz="1300" dirty="0" smtClean="0">
                <a:solidFill>
                  <a:srgbClr val="00B050"/>
                </a:solidFill>
              </a:rPr>
              <a:t>	</a:t>
            </a:r>
            <a:r>
              <a:rPr lang="en-GB" sz="1300" dirty="0" err="1" smtClean="0">
                <a:solidFill>
                  <a:schemeClr val="bg1"/>
                </a:solidFill>
              </a:rPr>
              <a:t>Glud</a:t>
            </a:r>
            <a:r>
              <a:rPr lang="en-GB" sz="1300" dirty="0" smtClean="0">
                <a:solidFill>
                  <a:schemeClr val="bg1"/>
                </a:solidFill>
              </a:rPr>
              <a:t>, Louise </a:t>
            </a:r>
            <a:r>
              <a:rPr lang="en-GB" sz="1300" dirty="0" err="1" smtClean="0">
                <a:solidFill>
                  <a:schemeClr val="bg1"/>
                </a:solidFill>
              </a:rPr>
              <a:t>Nørgaard</a:t>
            </a:r>
            <a:r>
              <a:rPr lang="en-GB" sz="1300" dirty="0" smtClean="0">
                <a:solidFill>
                  <a:schemeClr val="bg1"/>
                </a:solidFill>
              </a:rPr>
              <a:t> ; Harder, Henrik ; Horst, Nicolas </a:t>
            </a:r>
            <a:r>
              <a:rPr lang="en-GB" sz="1300" dirty="0" err="1" smtClean="0">
                <a:solidFill>
                  <a:schemeClr val="bg1"/>
                </a:solidFill>
              </a:rPr>
              <a:t>Rendtlew</a:t>
            </a:r>
            <a:r>
              <a:rPr lang="en-GB" sz="1300" dirty="0" smtClean="0">
                <a:solidFill>
                  <a:schemeClr val="bg1"/>
                </a:solidFill>
              </a:rPr>
              <a:t> ; Simonsen, Anders Kvist ; Tradisauskas, Nerius ; Skov, Henrik ; </a:t>
            </a:r>
            <a:r>
              <a:rPr lang="en-GB" sz="1300" dirty="0" err="1" smtClean="0">
                <a:solidFill>
                  <a:schemeClr val="bg1"/>
                </a:solidFill>
              </a:rPr>
              <a:t>Lyseen</a:t>
            </a:r>
            <a:r>
              <a:rPr lang="en-GB" sz="1300" dirty="0" smtClean="0">
                <a:solidFill>
                  <a:schemeClr val="bg1"/>
                </a:solidFill>
              </a:rPr>
              <a:t>, Anders </a:t>
            </a:r>
            <a:r>
              <a:rPr lang="en-GB" sz="1300" dirty="0" err="1" smtClean="0">
                <a:solidFill>
                  <a:schemeClr val="bg1"/>
                </a:solidFill>
              </a:rPr>
              <a:t>Knørr</a:t>
            </a:r>
            <a:r>
              <a:rPr lang="en-GB" sz="1300" dirty="0" smtClean="0">
                <a:solidFill>
                  <a:schemeClr val="bg1"/>
                </a:solidFill>
              </a:rPr>
              <a:t> ; Bro, Peter ; </a:t>
            </a:r>
            <a:r>
              <a:rPr lang="en-GB" sz="1300" dirty="0" err="1" smtClean="0">
                <a:solidFill>
                  <a:schemeClr val="bg1"/>
                </a:solidFill>
              </a:rPr>
              <a:t>Henriksen</a:t>
            </a:r>
            <a:r>
              <a:rPr lang="en-GB" sz="1300" dirty="0" smtClean="0">
                <a:solidFill>
                  <a:schemeClr val="bg1"/>
                </a:solidFill>
              </a:rPr>
              <a:t>, Susanne ; Poulsen, </a:t>
            </a:r>
            <a:r>
              <a:rPr lang="en-GB" sz="1300" dirty="0" err="1" smtClean="0">
                <a:solidFill>
                  <a:schemeClr val="bg1"/>
                </a:solidFill>
              </a:rPr>
              <a:t>Jette</a:t>
            </a:r>
            <a:r>
              <a:rPr lang="en-GB" sz="1300" dirty="0" smtClean="0">
                <a:solidFill>
                  <a:schemeClr val="bg1"/>
                </a:solidFill>
              </a:rPr>
              <a:t> </a:t>
            </a:r>
            <a:r>
              <a:rPr lang="en-GB" sz="1300" dirty="0" err="1" smtClean="0">
                <a:solidFill>
                  <a:schemeClr val="bg1"/>
                </a:solidFill>
              </a:rPr>
              <a:t>Sommer</a:t>
            </a:r>
            <a:r>
              <a:rPr lang="en-GB" sz="1300" dirty="0" smtClean="0">
                <a:solidFill>
                  <a:schemeClr val="bg1"/>
                </a:solidFill>
              </a:rPr>
              <a:t>. / GPS </a:t>
            </a:r>
            <a:r>
              <a:rPr lang="en-GB" sz="1300" dirty="0" err="1" smtClean="0">
                <a:solidFill>
                  <a:schemeClr val="bg1"/>
                </a:solidFill>
              </a:rPr>
              <a:t>baseret</a:t>
            </a:r>
            <a:r>
              <a:rPr lang="en-GB" sz="1300" dirty="0" smtClean="0">
                <a:solidFill>
                  <a:schemeClr val="bg1"/>
                </a:solidFill>
              </a:rPr>
              <a:t> </a:t>
            </a:r>
            <a:r>
              <a:rPr lang="en-GB" sz="1300" dirty="0" err="1" smtClean="0">
                <a:solidFill>
                  <a:schemeClr val="bg1"/>
                </a:solidFill>
              </a:rPr>
              <a:t>kortlægning</a:t>
            </a:r>
            <a:r>
              <a:rPr lang="en-GB" sz="1300" dirty="0" smtClean="0">
                <a:solidFill>
                  <a:schemeClr val="bg1"/>
                </a:solidFill>
              </a:rPr>
              <a:t> </a:t>
            </a:r>
            <a:r>
              <a:rPr lang="en-GB" sz="1300" dirty="0" err="1" smtClean="0">
                <a:solidFill>
                  <a:schemeClr val="bg1"/>
                </a:solidFill>
              </a:rPr>
              <a:t>af</a:t>
            </a:r>
            <a:r>
              <a:rPr lang="en-GB" sz="1300" dirty="0" smtClean="0">
                <a:solidFill>
                  <a:schemeClr val="bg1"/>
                </a:solidFill>
              </a:rPr>
              <a:t> zoo </a:t>
            </a:r>
            <a:r>
              <a:rPr lang="en-GB" sz="1300" dirty="0" err="1" smtClean="0">
                <a:solidFill>
                  <a:schemeClr val="bg1"/>
                </a:solidFill>
              </a:rPr>
              <a:t>gæsters</a:t>
            </a:r>
            <a:r>
              <a:rPr lang="en-GB" sz="1300" dirty="0" smtClean="0">
                <a:solidFill>
                  <a:schemeClr val="bg1"/>
                </a:solidFill>
              </a:rPr>
              <a:t> </a:t>
            </a:r>
            <a:r>
              <a:rPr lang="en-GB" sz="1300" dirty="0" err="1" smtClean="0">
                <a:solidFill>
                  <a:schemeClr val="bg1"/>
                </a:solidFill>
              </a:rPr>
              <a:t>brug</a:t>
            </a:r>
            <a:r>
              <a:rPr lang="en-GB" sz="1300" dirty="0" smtClean="0">
                <a:solidFill>
                  <a:schemeClr val="bg1"/>
                </a:solidFill>
              </a:rPr>
              <a:t> </a:t>
            </a:r>
            <a:r>
              <a:rPr lang="en-GB" sz="1300" dirty="0" err="1" smtClean="0">
                <a:solidFill>
                  <a:schemeClr val="bg1"/>
                </a:solidFill>
              </a:rPr>
              <a:t>af</a:t>
            </a:r>
            <a:r>
              <a:rPr lang="en-GB" sz="1300" dirty="0" smtClean="0">
                <a:solidFill>
                  <a:schemeClr val="bg1"/>
                </a:solidFill>
              </a:rPr>
              <a:t> Aalborg </a:t>
            </a:r>
            <a:r>
              <a:rPr lang="en-GB" sz="1300" dirty="0" err="1" smtClean="0">
                <a:solidFill>
                  <a:schemeClr val="bg1"/>
                </a:solidFill>
              </a:rPr>
              <a:t>Zoologiske</a:t>
            </a:r>
            <a:r>
              <a:rPr lang="en-GB" sz="1300" dirty="0" smtClean="0">
                <a:solidFill>
                  <a:schemeClr val="bg1"/>
                </a:solidFill>
              </a:rPr>
              <a:t> Have, 2008, Aalborg University, Department of Architecture and Design</a:t>
            </a:r>
          </a:p>
          <a:p>
            <a:pPr>
              <a:buFont typeface="Arial" charset="0"/>
              <a:buNone/>
              <a:defRPr/>
            </a:pPr>
            <a:endParaRPr lang="da-DK" sz="1300" b="1" dirty="0" smtClean="0">
              <a:solidFill>
                <a:srgbClr val="00B050"/>
              </a:solidFill>
            </a:endParaRPr>
          </a:p>
          <a:p>
            <a:pPr>
              <a:buFont typeface="Arial" charset="0"/>
              <a:buNone/>
              <a:defRPr/>
            </a:pPr>
            <a:r>
              <a:rPr lang="da-DK" sz="1300" b="1" dirty="0" smtClean="0">
                <a:solidFill>
                  <a:srgbClr val="00B050"/>
                </a:solidFill>
              </a:rPr>
              <a:t>::</a:t>
            </a:r>
            <a:r>
              <a:rPr lang="da-DK" sz="1300" dirty="0" smtClean="0"/>
              <a:t> 	</a:t>
            </a:r>
            <a:r>
              <a:rPr lang="da-DK" sz="1300" dirty="0" smtClean="0">
                <a:solidFill>
                  <a:schemeClr val="bg1"/>
                </a:solidFill>
              </a:rPr>
              <a:t>Harder, Henrik ; Nielsen, Thomas Alexander Sick ; Bro, Peter ; Tradisauskas, Nerius. / </a:t>
            </a:r>
            <a:r>
              <a:rPr lang="da-DK" sz="1300" dirty="0" err="1" smtClean="0">
                <a:solidFill>
                  <a:schemeClr val="bg1"/>
                </a:solidFill>
              </a:rPr>
              <a:t>Experiences</a:t>
            </a:r>
            <a:r>
              <a:rPr lang="da-DK" sz="1300" dirty="0" smtClean="0">
                <a:solidFill>
                  <a:schemeClr val="bg1"/>
                </a:solidFill>
              </a:rPr>
              <a:t> from GPS tracking of </a:t>
            </a:r>
            <a:r>
              <a:rPr lang="da-DK" sz="1300" dirty="0" err="1" smtClean="0">
                <a:solidFill>
                  <a:schemeClr val="bg1"/>
                </a:solidFill>
              </a:rPr>
              <a:t>visitors</a:t>
            </a:r>
            <a:r>
              <a:rPr lang="da-DK" sz="1300" dirty="0" smtClean="0">
                <a:solidFill>
                  <a:schemeClr val="bg1"/>
                </a:solidFill>
              </a:rPr>
              <a:t> in Public Parks in Denmark </a:t>
            </a:r>
            <a:r>
              <a:rPr lang="da-DK" sz="1300" dirty="0" err="1" smtClean="0">
                <a:solidFill>
                  <a:schemeClr val="bg1"/>
                </a:solidFill>
              </a:rPr>
              <a:t>based</a:t>
            </a:r>
            <a:r>
              <a:rPr lang="da-DK" sz="1300" dirty="0" smtClean="0">
                <a:solidFill>
                  <a:schemeClr val="bg1"/>
                </a:solidFill>
              </a:rPr>
              <a:t> </a:t>
            </a:r>
            <a:r>
              <a:rPr lang="da-DK" sz="1300" dirty="0" err="1" smtClean="0">
                <a:solidFill>
                  <a:schemeClr val="bg1"/>
                </a:solidFill>
              </a:rPr>
              <a:t>on</a:t>
            </a:r>
            <a:r>
              <a:rPr lang="da-DK" sz="1300" dirty="0" smtClean="0">
                <a:solidFill>
                  <a:schemeClr val="bg1"/>
                </a:solidFill>
              </a:rPr>
              <a:t> GPS </a:t>
            </a:r>
            <a:r>
              <a:rPr lang="da-DK" sz="1300" dirty="0" err="1" smtClean="0">
                <a:solidFill>
                  <a:schemeClr val="bg1"/>
                </a:solidFill>
              </a:rPr>
              <a:t>technologies</a:t>
            </a:r>
            <a:r>
              <a:rPr lang="da-DK" sz="1300" dirty="0" smtClean="0">
                <a:solidFill>
                  <a:schemeClr val="bg1"/>
                </a:solidFill>
              </a:rPr>
              <a:t>. I: </a:t>
            </a:r>
            <a:r>
              <a:rPr lang="da-DK" sz="1300" dirty="0" err="1" smtClean="0">
                <a:solidFill>
                  <a:schemeClr val="bg1"/>
                </a:solidFill>
              </a:rPr>
              <a:t>Urbanism</a:t>
            </a:r>
            <a:r>
              <a:rPr lang="da-DK" sz="1300" dirty="0" smtClean="0">
                <a:solidFill>
                  <a:schemeClr val="bg1"/>
                </a:solidFill>
              </a:rPr>
              <a:t> </a:t>
            </a:r>
            <a:r>
              <a:rPr lang="da-DK" sz="1300" dirty="0" err="1" smtClean="0">
                <a:solidFill>
                  <a:schemeClr val="bg1"/>
                </a:solidFill>
              </a:rPr>
              <a:t>on</a:t>
            </a:r>
            <a:r>
              <a:rPr lang="da-DK" sz="1300" dirty="0" smtClean="0">
                <a:solidFill>
                  <a:schemeClr val="bg1"/>
                </a:solidFill>
              </a:rPr>
              <a:t> </a:t>
            </a:r>
            <a:r>
              <a:rPr lang="da-DK" sz="1300" dirty="0" err="1" smtClean="0">
                <a:solidFill>
                  <a:schemeClr val="bg1"/>
                </a:solidFill>
              </a:rPr>
              <a:t>Track</a:t>
            </a:r>
            <a:r>
              <a:rPr lang="da-DK" sz="1300" dirty="0" smtClean="0">
                <a:solidFill>
                  <a:schemeClr val="bg1"/>
                </a:solidFill>
              </a:rPr>
              <a:t> : </a:t>
            </a:r>
            <a:r>
              <a:rPr lang="da-DK" sz="1300" dirty="0" err="1" smtClean="0">
                <a:solidFill>
                  <a:schemeClr val="bg1"/>
                </a:solidFill>
              </a:rPr>
              <a:t>Application</a:t>
            </a:r>
            <a:r>
              <a:rPr lang="da-DK" sz="1300" dirty="0" smtClean="0">
                <a:solidFill>
                  <a:schemeClr val="bg1"/>
                </a:solidFill>
              </a:rPr>
              <a:t> of Tracking Technologies in </a:t>
            </a:r>
            <a:r>
              <a:rPr lang="da-DK" sz="1300" dirty="0" err="1" smtClean="0">
                <a:solidFill>
                  <a:schemeClr val="bg1"/>
                </a:solidFill>
              </a:rPr>
              <a:t>Urbanism</a:t>
            </a:r>
            <a:r>
              <a:rPr lang="da-DK" sz="1300" dirty="0" smtClean="0">
                <a:solidFill>
                  <a:schemeClr val="bg1"/>
                </a:solidFill>
              </a:rPr>
              <a:t>. / red. J. van </a:t>
            </a:r>
            <a:r>
              <a:rPr lang="da-DK" sz="1300" dirty="0" err="1" smtClean="0">
                <a:solidFill>
                  <a:schemeClr val="bg1"/>
                </a:solidFill>
              </a:rPr>
              <a:t>Schaick</a:t>
            </a:r>
            <a:r>
              <a:rPr lang="da-DK" sz="1300" dirty="0" smtClean="0">
                <a:solidFill>
                  <a:schemeClr val="bg1"/>
                </a:solidFill>
              </a:rPr>
              <a:t> ; S.C. van der Spek. Amsterdam, 2008</a:t>
            </a:r>
          </a:p>
          <a:p>
            <a:pPr>
              <a:defRPr/>
            </a:pPr>
            <a:endParaRPr lang="da-DK" sz="1400" dirty="0" smtClean="0"/>
          </a:p>
          <a:p>
            <a:pPr>
              <a:buFont typeface="Arial" charset="0"/>
              <a:buNone/>
              <a:defRPr/>
            </a:pPr>
            <a:endParaRPr lang="da-DK" sz="1400" dirty="0" smtClean="0">
              <a:solidFill>
                <a:schemeClr val="bg1"/>
              </a:solidFill>
            </a:endParaRPr>
          </a:p>
        </p:txBody>
      </p:sp>
      <p:sp>
        <p:nvSpPr>
          <p:cNvPr id="4" name="Pladsholder til dato 3"/>
          <p:cNvSpPr>
            <a:spLocks noGrp="1"/>
          </p:cNvSpPr>
          <p:nvPr>
            <p:ph type="dt" sz="quarter" idx="10"/>
          </p:nvPr>
        </p:nvSpPr>
        <p:spPr/>
        <p:txBody>
          <a:bodyPr/>
          <a:lstStyle/>
          <a:p>
            <a:pPr>
              <a:defRPr/>
            </a:pPr>
            <a:fld id="{60CA0D15-FD8D-40B8-94CF-9302E5686C02}" type="datetime1">
              <a:rPr lang="da-DK"/>
              <a:pPr>
                <a:defRPr/>
              </a:pPr>
              <a:t>26-06-2009</a:t>
            </a:fld>
            <a:endParaRPr lang="da-DK"/>
          </a:p>
        </p:txBody>
      </p:sp>
      <p:sp>
        <p:nvSpPr>
          <p:cNvPr id="6" name="Pladsholder til diasnummer 5"/>
          <p:cNvSpPr>
            <a:spLocks noGrp="1"/>
          </p:cNvSpPr>
          <p:nvPr>
            <p:ph type="sldNum" sz="quarter" idx="12"/>
          </p:nvPr>
        </p:nvSpPr>
        <p:spPr/>
        <p:txBody>
          <a:bodyPr/>
          <a:lstStyle/>
          <a:p>
            <a:pPr>
              <a:defRPr/>
            </a:pPr>
            <a:fld id="{4809C802-D1E1-4962-A1A5-1C67EEBBE2C7}" type="slidenum">
              <a:rPr lang="da-DK" smtClean="0"/>
              <a:pPr>
                <a:defRPr/>
              </a:pPr>
              <a:t>11</a:t>
            </a:fld>
            <a:endParaRPr lang="da-DK"/>
          </a:p>
        </p:txBody>
      </p:sp>
      <p:pic>
        <p:nvPicPr>
          <p:cNvPr id="12293" name="Picture 17" descr="Z:\Publications\2009_ABS_Hjorring_Bibliotek\Hjørring billeder\Billeder\Maj_Maria\IMG_4910.JPG"/>
          <p:cNvPicPr>
            <a:picLocks noChangeAspect="1" noChangeArrowheads="1"/>
          </p:cNvPicPr>
          <p:nvPr/>
        </p:nvPicPr>
        <p:blipFill>
          <a:blip r:embed="rId3"/>
          <a:srcRect/>
          <a:stretch>
            <a:fillRect/>
          </a:stretch>
        </p:blipFill>
        <p:spPr bwMode="auto">
          <a:xfrm>
            <a:off x="428625" y="428625"/>
            <a:ext cx="1857375" cy="1238250"/>
          </a:xfrm>
          <a:prstGeom prst="rect">
            <a:avLst/>
          </a:prstGeom>
          <a:noFill/>
          <a:ln w="9525">
            <a:noFill/>
            <a:miter lim="800000"/>
            <a:headEnd/>
            <a:tailEnd/>
          </a:ln>
        </p:spPr>
      </p:pic>
      <p:pic>
        <p:nvPicPr>
          <p:cNvPr id="12294" name="Picture 7" descr="C:\Documents and Settings\Henriette\Skrivebord\Det mangfoldige Byrum\Diasshow\GREEN.png"/>
          <p:cNvPicPr>
            <a:picLocks noChangeAspect="1" noChangeArrowheads="1"/>
          </p:cNvPicPr>
          <p:nvPr/>
        </p:nvPicPr>
        <p:blipFill>
          <a:blip r:embed="rId4"/>
          <a:srcRect/>
          <a:stretch>
            <a:fillRect/>
          </a:stretch>
        </p:blipFill>
        <p:spPr bwMode="auto">
          <a:xfrm>
            <a:off x="3429000" y="857250"/>
            <a:ext cx="5715000" cy="95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ladsholder til indhold 6" descr="balletpiger på biblo.jpg"/>
          <p:cNvPicPr>
            <a:picLocks noGrp="1" noChangeAspect="1"/>
          </p:cNvPicPr>
          <p:nvPr>
            <p:ph idx="1"/>
          </p:nvPr>
        </p:nvPicPr>
        <p:blipFill>
          <a:blip r:embed="rId3"/>
          <a:srcRect/>
          <a:stretch>
            <a:fillRect/>
          </a:stretch>
        </p:blipFill>
        <p:spPr>
          <a:xfrm>
            <a:off x="4714875" y="2143125"/>
            <a:ext cx="4191000" cy="3143250"/>
          </a:xfrm>
        </p:spPr>
      </p:pic>
      <p:sp>
        <p:nvSpPr>
          <p:cNvPr id="4" name="Pladsholder til dato 3"/>
          <p:cNvSpPr>
            <a:spLocks noGrp="1"/>
          </p:cNvSpPr>
          <p:nvPr>
            <p:ph type="dt" sz="quarter" idx="10"/>
          </p:nvPr>
        </p:nvSpPr>
        <p:spPr/>
        <p:txBody>
          <a:bodyPr/>
          <a:lstStyle/>
          <a:p>
            <a:pPr>
              <a:defRPr/>
            </a:pPr>
            <a:fld id="{EEFC592A-C20A-4A90-BC86-8B46ECD314ED}" type="datetime1">
              <a:rPr lang="da-DK"/>
              <a:pPr>
                <a:defRPr/>
              </a:pPr>
              <a:t>26-06-2009</a:t>
            </a:fld>
            <a:endParaRPr lang="da-DK"/>
          </a:p>
        </p:txBody>
      </p:sp>
      <p:sp>
        <p:nvSpPr>
          <p:cNvPr id="5" name="Pladsholder til sidefod 4"/>
          <p:cNvSpPr>
            <a:spLocks noGrp="1"/>
          </p:cNvSpPr>
          <p:nvPr>
            <p:ph type="ftr" sz="quarter" idx="11"/>
          </p:nvPr>
        </p:nvSpPr>
        <p:spPr>
          <a:xfrm>
            <a:off x="2857500" y="6357938"/>
            <a:ext cx="2895600" cy="365125"/>
          </a:xfrm>
        </p:spPr>
        <p:txBody>
          <a:bodyPr/>
          <a:lstStyle/>
          <a:p>
            <a:pPr>
              <a:defRPr/>
            </a:pPr>
            <a:r>
              <a:rPr lang="da-DK" dirty="0" smtClean="0"/>
              <a:t>Valinka Suenson - Aalborg Universitet </a:t>
            </a:r>
            <a:r>
              <a:rPr lang="da-DK" dirty="0" err="1" smtClean="0"/>
              <a:t>vsue@aod.aau.dk</a:t>
            </a:r>
            <a:endParaRPr lang="da-DK" dirty="0"/>
          </a:p>
        </p:txBody>
      </p:sp>
      <p:sp>
        <p:nvSpPr>
          <p:cNvPr id="6" name="Pladsholder til diasnummer 5"/>
          <p:cNvSpPr>
            <a:spLocks noGrp="1"/>
          </p:cNvSpPr>
          <p:nvPr>
            <p:ph type="sldNum" sz="quarter" idx="12"/>
          </p:nvPr>
        </p:nvSpPr>
        <p:spPr/>
        <p:txBody>
          <a:bodyPr/>
          <a:lstStyle/>
          <a:p>
            <a:pPr>
              <a:defRPr/>
            </a:pPr>
            <a:fld id="{F3D7EA26-AEAD-4F4D-9354-16BFB30D25FC}" type="slidenum">
              <a:rPr lang="da-DK" smtClean="0"/>
              <a:pPr>
                <a:defRPr/>
              </a:pPr>
              <a:t>2</a:t>
            </a:fld>
            <a:endParaRPr lang="da-DK"/>
          </a:p>
        </p:txBody>
      </p:sp>
      <p:pic>
        <p:nvPicPr>
          <p:cNvPr id="3078" name="Billede 7" descr="logo.jpg"/>
          <p:cNvPicPr>
            <a:picLocks noChangeAspect="1"/>
          </p:cNvPicPr>
          <p:nvPr/>
        </p:nvPicPr>
        <p:blipFill>
          <a:blip r:embed="rId4"/>
          <a:srcRect/>
          <a:stretch>
            <a:fillRect/>
          </a:stretch>
        </p:blipFill>
        <p:spPr bwMode="auto">
          <a:xfrm>
            <a:off x="3563938" y="4868863"/>
            <a:ext cx="1076325" cy="1057275"/>
          </a:xfrm>
          <a:prstGeom prst="rect">
            <a:avLst/>
          </a:prstGeom>
          <a:noFill/>
          <a:ln w="9525">
            <a:noFill/>
            <a:miter lim="800000"/>
            <a:headEnd/>
            <a:tailEnd/>
          </a:ln>
        </p:spPr>
      </p:pic>
      <p:sp>
        <p:nvSpPr>
          <p:cNvPr id="3079" name="Rektangel 9"/>
          <p:cNvSpPr>
            <a:spLocks noChangeArrowheads="1"/>
          </p:cNvSpPr>
          <p:nvPr/>
        </p:nvSpPr>
        <p:spPr bwMode="auto">
          <a:xfrm>
            <a:off x="642938" y="1857375"/>
            <a:ext cx="3429000" cy="4539704"/>
          </a:xfrm>
          <a:prstGeom prst="rect">
            <a:avLst/>
          </a:prstGeom>
          <a:noFill/>
          <a:ln w="9525">
            <a:noFill/>
            <a:miter lim="800000"/>
            <a:headEnd/>
            <a:tailEnd/>
          </a:ln>
        </p:spPr>
        <p:txBody>
          <a:bodyPr>
            <a:spAutoFit/>
          </a:bodyPr>
          <a:lstStyle/>
          <a:p>
            <a:endParaRPr lang="en-GB" b="1" dirty="0">
              <a:solidFill>
                <a:srgbClr val="F2F2F2"/>
              </a:solidFill>
              <a:latin typeface="Calibri" pitchFamily="34" charset="0"/>
            </a:endParaRPr>
          </a:p>
          <a:p>
            <a:r>
              <a:rPr lang="en-GB" sz="1500" b="1" dirty="0" err="1">
                <a:solidFill>
                  <a:srgbClr val="F2F2F2"/>
                </a:solidFill>
                <a:latin typeface="Calibri" pitchFamily="34" charset="0"/>
              </a:rPr>
              <a:t>Hjørring</a:t>
            </a:r>
            <a:r>
              <a:rPr lang="en-GB" sz="1500" b="1" dirty="0">
                <a:solidFill>
                  <a:srgbClr val="F2F2F2"/>
                </a:solidFill>
                <a:latin typeface="Calibri" pitchFamily="34" charset="0"/>
              </a:rPr>
              <a:t> Main Library </a:t>
            </a:r>
          </a:p>
          <a:p>
            <a:r>
              <a:rPr lang="en-GB" sz="1500" b="1" dirty="0">
                <a:solidFill>
                  <a:srgbClr val="00B050"/>
                </a:solidFill>
                <a:latin typeface="Calibri" pitchFamily="34" charset="0"/>
              </a:rPr>
              <a:t>METROPOL</a:t>
            </a:r>
          </a:p>
          <a:p>
            <a:r>
              <a:rPr lang="en-GB" sz="1500" dirty="0">
                <a:solidFill>
                  <a:srgbClr val="F2F2F2"/>
                </a:solidFill>
                <a:latin typeface="Calibri" pitchFamily="34" charset="0"/>
              </a:rPr>
              <a:t>Total area: 5,090 m2</a:t>
            </a:r>
          </a:p>
          <a:p>
            <a:r>
              <a:rPr lang="en-GB" sz="1500" dirty="0">
                <a:solidFill>
                  <a:srgbClr val="F2F2F2"/>
                </a:solidFill>
                <a:latin typeface="Calibri" pitchFamily="34" charset="0"/>
              </a:rPr>
              <a:t>- For the audience incl. café: 3,580m2</a:t>
            </a:r>
          </a:p>
          <a:p>
            <a:r>
              <a:rPr lang="en-GB" sz="1500" dirty="0">
                <a:solidFill>
                  <a:srgbClr val="F2F2F2"/>
                </a:solidFill>
                <a:latin typeface="Calibri" pitchFamily="34" charset="0"/>
              </a:rPr>
              <a:t>- The ”Hall” : 360 m2</a:t>
            </a:r>
          </a:p>
          <a:p>
            <a:r>
              <a:rPr lang="en-GB" sz="1500" dirty="0">
                <a:solidFill>
                  <a:srgbClr val="F2F2F2"/>
                </a:solidFill>
                <a:latin typeface="Calibri" pitchFamily="34" charset="0"/>
              </a:rPr>
              <a:t>- For the employees + store room setting: 1,250 m2</a:t>
            </a:r>
          </a:p>
          <a:p>
            <a:endParaRPr lang="en-GB" sz="1500" dirty="0">
              <a:solidFill>
                <a:srgbClr val="F2F2F2"/>
              </a:solidFill>
              <a:latin typeface="Calibri" pitchFamily="34" charset="0"/>
            </a:endParaRPr>
          </a:p>
          <a:p>
            <a:r>
              <a:rPr lang="en-GB" sz="1500" dirty="0">
                <a:solidFill>
                  <a:srgbClr val="F2F2F2"/>
                </a:solidFill>
                <a:latin typeface="Calibri" pitchFamily="34" charset="0"/>
              </a:rPr>
              <a:t>Total costs for establishment: 13 </a:t>
            </a:r>
            <a:r>
              <a:rPr lang="en-GB" sz="1500" dirty="0" err="1">
                <a:solidFill>
                  <a:srgbClr val="F2F2F2"/>
                </a:solidFill>
                <a:latin typeface="Calibri" pitchFamily="34" charset="0"/>
              </a:rPr>
              <a:t>mio</a:t>
            </a:r>
            <a:r>
              <a:rPr lang="en-GB" sz="1500" dirty="0">
                <a:solidFill>
                  <a:srgbClr val="F2F2F2"/>
                </a:solidFill>
                <a:latin typeface="Calibri" pitchFamily="34" charset="0"/>
              </a:rPr>
              <a:t>. kr.</a:t>
            </a:r>
          </a:p>
          <a:p>
            <a:r>
              <a:rPr lang="en-GB" sz="1500" dirty="0">
                <a:solidFill>
                  <a:srgbClr val="F2F2F2"/>
                </a:solidFill>
                <a:latin typeface="Calibri" pitchFamily="34" charset="0"/>
              </a:rPr>
              <a:t>- Library  equipment: 3.5 mill. DKK</a:t>
            </a:r>
          </a:p>
          <a:p>
            <a:r>
              <a:rPr lang="en-GB" sz="1500" dirty="0">
                <a:solidFill>
                  <a:srgbClr val="F2F2F2"/>
                </a:solidFill>
                <a:latin typeface="Calibri" pitchFamily="34" charset="0"/>
              </a:rPr>
              <a:t>- Special equipment: 2 mill. DKK</a:t>
            </a:r>
          </a:p>
          <a:p>
            <a:r>
              <a:rPr lang="en-GB" sz="1500" dirty="0">
                <a:solidFill>
                  <a:srgbClr val="F2F2F2"/>
                </a:solidFill>
                <a:latin typeface="Calibri" pitchFamily="34" charset="0"/>
              </a:rPr>
              <a:t>- The Red Ribbon: 2 mill. DKK</a:t>
            </a:r>
          </a:p>
          <a:p>
            <a:r>
              <a:rPr lang="en-GB" sz="1500" dirty="0">
                <a:solidFill>
                  <a:srgbClr val="F2F2F2"/>
                </a:solidFill>
                <a:latin typeface="Calibri" pitchFamily="34" charset="0"/>
              </a:rPr>
              <a:t>- Consultant fee: 1.5 mill. DKK</a:t>
            </a:r>
          </a:p>
          <a:p>
            <a:r>
              <a:rPr lang="en-GB" sz="1500" dirty="0">
                <a:solidFill>
                  <a:srgbClr val="F2F2F2"/>
                </a:solidFill>
                <a:latin typeface="Calibri" pitchFamily="34" charset="0"/>
              </a:rPr>
              <a:t>- IT: 2 mill. DKK</a:t>
            </a:r>
          </a:p>
          <a:p>
            <a:pPr>
              <a:buFontTx/>
              <a:buChar char="-"/>
            </a:pPr>
            <a:r>
              <a:rPr lang="en-GB" sz="1500" dirty="0">
                <a:solidFill>
                  <a:srgbClr val="F2F2F2"/>
                </a:solidFill>
                <a:latin typeface="Calibri" pitchFamily="34" charset="0"/>
              </a:rPr>
              <a:t>Various: 1.5 mill DKK</a:t>
            </a:r>
          </a:p>
          <a:p>
            <a:pPr>
              <a:buFontTx/>
              <a:buChar char="-"/>
            </a:pPr>
            <a:endParaRPr lang="en-GB" sz="1500" dirty="0">
              <a:solidFill>
                <a:srgbClr val="F2F2F2"/>
              </a:solidFill>
              <a:latin typeface="Calibri" pitchFamily="34" charset="0"/>
            </a:endParaRPr>
          </a:p>
          <a:p>
            <a:r>
              <a:rPr lang="en-GB" sz="1500" dirty="0">
                <a:solidFill>
                  <a:srgbClr val="F2F2F2"/>
                </a:solidFill>
              </a:rPr>
              <a:t>Visitors in total in </a:t>
            </a:r>
            <a:r>
              <a:rPr lang="en-GB" sz="1500" dirty="0" smtClean="0">
                <a:solidFill>
                  <a:srgbClr val="F2F2F2"/>
                </a:solidFill>
              </a:rPr>
              <a:t>2008: 330.000</a:t>
            </a:r>
            <a:endParaRPr lang="en-GB" sz="1500" dirty="0">
              <a:solidFill>
                <a:srgbClr val="F2F2F2"/>
              </a:solidFill>
            </a:endParaRPr>
          </a:p>
          <a:p>
            <a:pPr>
              <a:buFontTx/>
              <a:buChar char="-"/>
            </a:pPr>
            <a:endParaRPr lang="en-GB" sz="1600" dirty="0">
              <a:solidFill>
                <a:srgbClr val="F2F2F2"/>
              </a:solidFill>
              <a:latin typeface="Calibri" pitchFamily="34" charset="0"/>
            </a:endParaRPr>
          </a:p>
        </p:txBody>
      </p:sp>
      <p:sp>
        <p:nvSpPr>
          <p:cNvPr id="3080" name="Rektangel 11"/>
          <p:cNvSpPr>
            <a:spLocks noChangeArrowheads="1"/>
          </p:cNvSpPr>
          <p:nvPr/>
        </p:nvSpPr>
        <p:spPr bwMode="auto">
          <a:xfrm>
            <a:off x="2500313" y="1143000"/>
            <a:ext cx="3214687" cy="523875"/>
          </a:xfrm>
          <a:prstGeom prst="rect">
            <a:avLst/>
          </a:prstGeom>
          <a:noFill/>
          <a:ln w="9525">
            <a:noFill/>
            <a:miter lim="800000"/>
            <a:headEnd/>
            <a:tailEnd/>
          </a:ln>
        </p:spPr>
        <p:txBody>
          <a:bodyPr>
            <a:spAutoFit/>
          </a:bodyPr>
          <a:lstStyle/>
          <a:p>
            <a:r>
              <a:rPr lang="en-GB" sz="2800">
                <a:solidFill>
                  <a:srgbClr val="00B050"/>
                </a:solidFill>
                <a:latin typeface="Tw Cen MT" pitchFamily="34" charset="0"/>
              </a:rPr>
              <a:t>A case study</a:t>
            </a:r>
            <a:endParaRPr lang="en-GB" sz="2800">
              <a:solidFill>
                <a:srgbClr val="00B050"/>
              </a:solidFill>
            </a:endParaRPr>
          </a:p>
        </p:txBody>
      </p:sp>
      <p:pic>
        <p:nvPicPr>
          <p:cNvPr id="3081" name="Picture 7" descr="C:\Documents and Settings\Henriette\Skrivebord\Det mangfoldige Byrum\Diasshow\GREEN.png"/>
          <p:cNvPicPr>
            <a:picLocks noChangeAspect="1" noChangeArrowheads="1"/>
          </p:cNvPicPr>
          <p:nvPr/>
        </p:nvPicPr>
        <p:blipFill>
          <a:blip r:embed="rId5"/>
          <a:srcRect/>
          <a:stretch>
            <a:fillRect/>
          </a:stretch>
        </p:blipFill>
        <p:spPr bwMode="auto">
          <a:xfrm>
            <a:off x="3429000" y="857250"/>
            <a:ext cx="5715000" cy="95250"/>
          </a:xfrm>
          <a:prstGeom prst="rect">
            <a:avLst/>
          </a:prstGeom>
          <a:noFill/>
          <a:ln w="9525">
            <a:noFill/>
            <a:miter lim="800000"/>
            <a:headEnd/>
            <a:tailEnd/>
          </a:ln>
        </p:spPr>
      </p:pic>
      <p:pic>
        <p:nvPicPr>
          <p:cNvPr id="3082" name="Picture 11" descr="http://lh4.ggpht.com/_ofB130_1t_M/SP3lFZkdWvI/AAAAAAAAAXw/AVb_omNQ3LI/s720/Biblioteksbilleder%20067.jpg"/>
          <p:cNvPicPr>
            <a:picLocks noChangeAspect="1" noChangeArrowheads="1"/>
          </p:cNvPicPr>
          <p:nvPr/>
        </p:nvPicPr>
        <p:blipFill>
          <a:blip r:embed="rId6"/>
          <a:srcRect/>
          <a:stretch>
            <a:fillRect/>
          </a:stretch>
        </p:blipFill>
        <p:spPr bwMode="auto">
          <a:xfrm>
            <a:off x="642938" y="285750"/>
            <a:ext cx="1809750" cy="13573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p:cNvSpPr>
            <a:spLocks noGrp="1"/>
          </p:cNvSpPr>
          <p:nvPr>
            <p:ph type="dt" sz="quarter" idx="10"/>
          </p:nvPr>
        </p:nvSpPr>
        <p:spPr/>
        <p:txBody>
          <a:bodyPr/>
          <a:lstStyle/>
          <a:p>
            <a:pPr>
              <a:defRPr/>
            </a:pPr>
            <a:fld id="{EEFC592A-C20A-4A90-BC86-8B46ECD314ED}" type="datetime1">
              <a:rPr lang="da-DK"/>
              <a:pPr>
                <a:defRPr/>
              </a:pPr>
              <a:t>26-06-2009</a:t>
            </a:fld>
            <a:endParaRPr lang="da-DK"/>
          </a:p>
        </p:txBody>
      </p:sp>
      <p:sp>
        <p:nvSpPr>
          <p:cNvPr id="6" name="Pladsholder til diasnummer 5"/>
          <p:cNvSpPr>
            <a:spLocks noGrp="1"/>
          </p:cNvSpPr>
          <p:nvPr>
            <p:ph type="sldNum" sz="quarter" idx="12"/>
          </p:nvPr>
        </p:nvSpPr>
        <p:spPr/>
        <p:txBody>
          <a:bodyPr/>
          <a:lstStyle/>
          <a:p>
            <a:pPr>
              <a:defRPr/>
            </a:pPr>
            <a:fld id="{B88D7873-2AA4-4A39-AE6D-B16C2EFB8AC4}" type="slidenum">
              <a:rPr lang="da-DK" smtClean="0"/>
              <a:pPr>
                <a:defRPr/>
              </a:pPr>
              <a:t>3</a:t>
            </a:fld>
            <a:endParaRPr lang="da-DK"/>
          </a:p>
        </p:txBody>
      </p:sp>
      <p:pic>
        <p:nvPicPr>
          <p:cNvPr id="4100" name="Picture 7" descr="C:\Documents and Settings\Henriette\Skrivebord\Det mangfoldige Byrum\Diasshow\GREEN.png"/>
          <p:cNvPicPr>
            <a:picLocks noChangeAspect="1" noChangeArrowheads="1"/>
          </p:cNvPicPr>
          <p:nvPr/>
        </p:nvPicPr>
        <p:blipFill>
          <a:blip r:embed="rId3"/>
          <a:srcRect/>
          <a:stretch>
            <a:fillRect/>
          </a:stretch>
        </p:blipFill>
        <p:spPr bwMode="auto">
          <a:xfrm>
            <a:off x="0" y="928688"/>
            <a:ext cx="5715000" cy="95250"/>
          </a:xfrm>
          <a:prstGeom prst="rect">
            <a:avLst/>
          </a:prstGeom>
          <a:noFill/>
          <a:ln w="9525">
            <a:noFill/>
            <a:miter lim="800000"/>
            <a:headEnd/>
            <a:tailEnd/>
          </a:ln>
        </p:spPr>
      </p:pic>
      <p:sp>
        <p:nvSpPr>
          <p:cNvPr id="4101" name="Content Placeholder 2"/>
          <p:cNvSpPr>
            <a:spLocks noGrp="1"/>
          </p:cNvSpPr>
          <p:nvPr>
            <p:ph idx="1"/>
          </p:nvPr>
        </p:nvSpPr>
        <p:spPr>
          <a:xfrm>
            <a:off x="4643438" y="3071813"/>
            <a:ext cx="3857625" cy="2071687"/>
          </a:xfrm>
        </p:spPr>
        <p:txBody>
          <a:bodyPr/>
          <a:lstStyle/>
          <a:p>
            <a:pPr eaLnBrk="1" hangingPunct="1">
              <a:buFont typeface="Arial" charset="0"/>
              <a:buNone/>
              <a:defRPr/>
            </a:pPr>
            <a:r>
              <a:rPr lang="en-GB" sz="1800" dirty="0" smtClean="0">
                <a:solidFill>
                  <a:srgbClr val="F2F2F2"/>
                </a:solidFill>
              </a:rPr>
              <a:t>An insight in the daily life of the Library in </a:t>
            </a:r>
            <a:r>
              <a:rPr lang="en-GB" sz="1800" dirty="0" err="1" smtClean="0">
                <a:solidFill>
                  <a:srgbClr val="F2F2F2"/>
                </a:solidFill>
              </a:rPr>
              <a:t>Hjørring</a:t>
            </a:r>
            <a:r>
              <a:rPr lang="en-GB" sz="1800" dirty="0" smtClean="0">
                <a:solidFill>
                  <a:srgbClr val="F2F2F2"/>
                </a:solidFill>
              </a:rPr>
              <a:t> and an understanding of how the library is used</a:t>
            </a:r>
          </a:p>
          <a:p>
            <a:pPr eaLnBrk="1" hangingPunct="1">
              <a:buFont typeface="Arial" charset="0"/>
              <a:buNone/>
              <a:defRPr/>
            </a:pPr>
            <a:endParaRPr lang="en-GB" sz="1800" dirty="0" smtClean="0">
              <a:solidFill>
                <a:srgbClr val="F2F2F2"/>
              </a:solidFill>
            </a:endParaRPr>
          </a:p>
          <a:p>
            <a:pPr eaLnBrk="1" hangingPunct="1">
              <a:buFont typeface="Arial" charset="0"/>
              <a:buNone/>
              <a:defRPr/>
            </a:pPr>
            <a:r>
              <a:rPr lang="en-GB" sz="1800" dirty="0" smtClean="0">
                <a:solidFill>
                  <a:schemeClr val="bg1">
                    <a:lumMod val="95000"/>
                  </a:schemeClr>
                </a:solidFill>
              </a:rPr>
              <a:t>The objective of the study is to examine how users of the library act in the building - and the patterns of employees etc. are therefore not examined</a:t>
            </a:r>
          </a:p>
          <a:p>
            <a:pPr eaLnBrk="1" hangingPunct="1">
              <a:buFont typeface="Arial" charset="0"/>
              <a:buNone/>
              <a:defRPr/>
            </a:pPr>
            <a:endParaRPr lang="en-GB" sz="1800" dirty="0" smtClean="0">
              <a:solidFill>
                <a:srgbClr val="F2F2F2"/>
              </a:solidFill>
            </a:endParaRPr>
          </a:p>
          <a:p>
            <a:pPr eaLnBrk="1" hangingPunct="1">
              <a:buFont typeface="Arial" charset="0"/>
              <a:buNone/>
              <a:defRPr/>
            </a:pPr>
            <a:endParaRPr lang="en-GB" sz="1800" dirty="0" smtClean="0">
              <a:solidFill>
                <a:srgbClr val="F2F2F2"/>
              </a:solidFill>
            </a:endParaRPr>
          </a:p>
          <a:p>
            <a:pPr eaLnBrk="1" hangingPunct="1">
              <a:buFont typeface="Arial" charset="0"/>
              <a:buNone/>
              <a:defRPr/>
            </a:pPr>
            <a:endParaRPr lang="en-GB" sz="1800" dirty="0" smtClean="0">
              <a:solidFill>
                <a:srgbClr val="F2F2F2"/>
              </a:solidFill>
            </a:endParaRPr>
          </a:p>
          <a:p>
            <a:pPr eaLnBrk="1" hangingPunct="1">
              <a:buFont typeface="Arial" charset="0"/>
              <a:buNone/>
              <a:defRPr/>
            </a:pPr>
            <a:r>
              <a:rPr lang="da-DK" sz="1800" dirty="0" smtClean="0">
                <a:solidFill>
                  <a:srgbClr val="F2F2F2"/>
                </a:solidFill>
              </a:rPr>
              <a:t> </a:t>
            </a:r>
          </a:p>
        </p:txBody>
      </p:sp>
      <p:sp>
        <p:nvSpPr>
          <p:cNvPr id="4102" name="Rektangel 11"/>
          <p:cNvSpPr>
            <a:spLocks noChangeArrowheads="1"/>
          </p:cNvSpPr>
          <p:nvPr/>
        </p:nvSpPr>
        <p:spPr bwMode="auto">
          <a:xfrm>
            <a:off x="142875" y="1000125"/>
            <a:ext cx="3565525" cy="523875"/>
          </a:xfrm>
          <a:prstGeom prst="rect">
            <a:avLst/>
          </a:prstGeom>
          <a:noFill/>
          <a:ln w="9525">
            <a:noFill/>
            <a:miter lim="800000"/>
            <a:headEnd/>
            <a:tailEnd/>
          </a:ln>
        </p:spPr>
        <p:txBody>
          <a:bodyPr wrap="none">
            <a:spAutoFit/>
          </a:bodyPr>
          <a:lstStyle/>
          <a:p>
            <a:r>
              <a:rPr lang="en-GB" sz="2800">
                <a:solidFill>
                  <a:srgbClr val="00B050"/>
                </a:solidFill>
                <a:latin typeface="Tw Cen MT" pitchFamily="34" charset="0"/>
              </a:rPr>
              <a:t>The aim of the research</a:t>
            </a:r>
            <a:endParaRPr lang="en-GB" sz="2800">
              <a:solidFill>
                <a:srgbClr val="00B050"/>
              </a:solidFill>
            </a:endParaRPr>
          </a:p>
        </p:txBody>
      </p:sp>
      <p:pic>
        <p:nvPicPr>
          <p:cNvPr id="4103" name="Billede 13" descr="mode billede.jpg"/>
          <p:cNvPicPr>
            <a:picLocks noChangeAspect="1"/>
          </p:cNvPicPr>
          <p:nvPr/>
        </p:nvPicPr>
        <p:blipFill>
          <a:blip r:embed="rId4"/>
          <a:srcRect/>
          <a:stretch>
            <a:fillRect/>
          </a:stretch>
        </p:blipFill>
        <p:spPr bwMode="auto">
          <a:xfrm>
            <a:off x="268288" y="1857375"/>
            <a:ext cx="1820862" cy="2428875"/>
          </a:xfrm>
          <a:prstGeom prst="rect">
            <a:avLst/>
          </a:prstGeom>
          <a:noFill/>
          <a:ln w="9525">
            <a:noFill/>
            <a:miter lim="800000"/>
            <a:headEnd/>
            <a:tailEnd/>
          </a:ln>
        </p:spPr>
      </p:pic>
      <p:pic>
        <p:nvPicPr>
          <p:cNvPr id="4104" name="Picture 2" descr="Z:\Publications\2009_ABS_Hjorring_Bibliotek\Hjørring billeder\Billeder\Til møde den 12. maj\IMG_4992.JPG"/>
          <p:cNvPicPr>
            <a:picLocks noChangeAspect="1" noChangeArrowheads="1"/>
          </p:cNvPicPr>
          <p:nvPr/>
        </p:nvPicPr>
        <p:blipFill>
          <a:blip r:embed="rId5"/>
          <a:srcRect/>
          <a:stretch>
            <a:fillRect/>
          </a:stretch>
        </p:blipFill>
        <p:spPr bwMode="auto">
          <a:xfrm>
            <a:off x="1000125" y="4143375"/>
            <a:ext cx="2786063" cy="1857375"/>
          </a:xfrm>
          <a:prstGeom prst="rect">
            <a:avLst/>
          </a:prstGeom>
          <a:noFill/>
          <a:ln w="9525">
            <a:noFill/>
            <a:miter lim="800000"/>
            <a:headEnd/>
            <a:tailEnd/>
          </a:ln>
        </p:spPr>
      </p:pic>
      <p:pic>
        <p:nvPicPr>
          <p:cNvPr id="4105" name="Picture 3" descr="Z:\Publications\2009_ABS_Hjorring_Bibliotek\Hjørring billeder\Billeder\Til møde den 12. maj\IMG_4971.JPG"/>
          <p:cNvPicPr>
            <a:picLocks noChangeAspect="1" noChangeArrowheads="1"/>
          </p:cNvPicPr>
          <p:nvPr/>
        </p:nvPicPr>
        <p:blipFill>
          <a:blip r:embed="rId6"/>
          <a:srcRect/>
          <a:stretch>
            <a:fillRect/>
          </a:stretch>
        </p:blipFill>
        <p:spPr bwMode="auto">
          <a:xfrm>
            <a:off x="2000250" y="2428875"/>
            <a:ext cx="2286000" cy="1524000"/>
          </a:xfrm>
          <a:prstGeom prst="rect">
            <a:avLst/>
          </a:prstGeom>
          <a:noFill/>
          <a:ln w="9525">
            <a:noFill/>
            <a:miter lim="800000"/>
            <a:headEnd/>
            <a:tailEnd/>
          </a:ln>
        </p:spPr>
      </p:pic>
      <p:pic>
        <p:nvPicPr>
          <p:cNvPr id="4106" name="Picture 3" descr="Z:\Publications\2009_ABS_Hjorring_Bibliotek\Hjørring billeder\Billeder\Maj_Maria\IMG_4857.JPG"/>
          <p:cNvPicPr>
            <a:picLocks noChangeAspect="1" noChangeArrowheads="1"/>
          </p:cNvPicPr>
          <p:nvPr/>
        </p:nvPicPr>
        <p:blipFill>
          <a:blip r:embed="rId7"/>
          <a:srcRect/>
          <a:stretch>
            <a:fillRect/>
          </a:stretch>
        </p:blipFill>
        <p:spPr bwMode="auto">
          <a:xfrm>
            <a:off x="6357938" y="428625"/>
            <a:ext cx="2143125" cy="1428750"/>
          </a:xfrm>
          <a:prstGeom prst="rect">
            <a:avLst/>
          </a:prstGeom>
          <a:noFill/>
          <a:ln w="9525">
            <a:noFill/>
            <a:miter lim="800000"/>
            <a:headEnd/>
            <a:tailEnd/>
          </a:ln>
        </p:spPr>
      </p:pic>
      <p:sp>
        <p:nvSpPr>
          <p:cNvPr id="23" name="Pladsholder til sidefod 4"/>
          <p:cNvSpPr>
            <a:spLocks noGrp="1"/>
          </p:cNvSpPr>
          <p:nvPr>
            <p:ph type="ftr" sz="quarter" idx="11"/>
          </p:nvPr>
        </p:nvSpPr>
        <p:spPr>
          <a:xfrm>
            <a:off x="2857500" y="6357938"/>
            <a:ext cx="2895600" cy="365125"/>
          </a:xfrm>
        </p:spPr>
        <p:txBody>
          <a:bodyPr/>
          <a:lstStyle/>
          <a:p>
            <a:pPr>
              <a:defRPr/>
            </a:pPr>
            <a:r>
              <a:rPr lang="da-DK" dirty="0" smtClean="0"/>
              <a:t>Valinka Suenson - Aalborg Universitet </a:t>
            </a:r>
            <a:r>
              <a:rPr lang="da-DK" dirty="0" err="1" smtClean="0"/>
              <a:t>vsue@aod.aau.dk</a:t>
            </a:r>
            <a:endParaRPr lang="da-DK"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descr="Z:\Publications\2009_ABS_Hjorring_Bibliotek\Hjørring billeder\Billeder\Til møde den 12. maj\IMG_4893.JPG"/>
          <p:cNvPicPr>
            <a:picLocks noChangeAspect="1" noChangeArrowheads="1"/>
          </p:cNvPicPr>
          <p:nvPr/>
        </p:nvPicPr>
        <p:blipFill>
          <a:blip r:embed="rId3" cstate="print"/>
          <a:srcRect/>
          <a:stretch>
            <a:fillRect/>
          </a:stretch>
        </p:blipFill>
        <p:spPr bwMode="auto">
          <a:xfrm>
            <a:off x="5572125" y="2214563"/>
            <a:ext cx="3429000" cy="2286000"/>
          </a:xfrm>
          <a:prstGeom prst="rect">
            <a:avLst/>
          </a:prstGeom>
          <a:noFill/>
          <a:ln w="9525">
            <a:noFill/>
            <a:miter lim="800000"/>
            <a:headEnd/>
            <a:tailEnd/>
          </a:ln>
        </p:spPr>
      </p:pic>
      <p:sp>
        <p:nvSpPr>
          <p:cNvPr id="17" name="Rektangel 16"/>
          <p:cNvSpPr/>
          <p:nvPr/>
        </p:nvSpPr>
        <p:spPr>
          <a:xfrm>
            <a:off x="3429000" y="3857625"/>
            <a:ext cx="1357313" cy="1571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a:p>
        </p:txBody>
      </p:sp>
      <p:sp>
        <p:nvSpPr>
          <p:cNvPr id="5124" name="Content Placeholder 2"/>
          <p:cNvSpPr>
            <a:spLocks noGrp="1"/>
          </p:cNvSpPr>
          <p:nvPr>
            <p:ph idx="1"/>
          </p:nvPr>
        </p:nvSpPr>
        <p:spPr>
          <a:xfrm>
            <a:off x="0" y="1268413"/>
            <a:ext cx="7929563" cy="4525962"/>
          </a:xfrm>
        </p:spPr>
        <p:txBody>
          <a:bodyPr/>
          <a:lstStyle/>
          <a:p>
            <a:pPr algn="just" eaLnBrk="1" hangingPunct="1">
              <a:buFont typeface="Arial" charset="0"/>
              <a:buNone/>
            </a:pPr>
            <a:endParaRPr lang="da-DK" sz="1800" smtClean="0">
              <a:solidFill>
                <a:srgbClr val="7F7F7F"/>
              </a:solidFill>
              <a:latin typeface="Tw Cen MT" pitchFamily="34" charset="0"/>
            </a:endParaRPr>
          </a:p>
          <a:p>
            <a:pPr algn="just" eaLnBrk="1" hangingPunct="1">
              <a:buFont typeface="Arial" charset="0"/>
              <a:buNone/>
            </a:pPr>
            <a:r>
              <a:rPr lang="da-DK" sz="1800" smtClean="0">
                <a:solidFill>
                  <a:srgbClr val="7F7F7F"/>
                </a:solidFill>
                <a:latin typeface="Tw Cen MT" pitchFamily="34" charset="0"/>
              </a:rPr>
              <a:t>	</a:t>
            </a:r>
          </a:p>
          <a:p>
            <a:pPr algn="just" eaLnBrk="1" hangingPunct="1">
              <a:buFont typeface="Arial" charset="0"/>
              <a:buNone/>
            </a:pPr>
            <a:r>
              <a:rPr lang="en-GB" sz="1800" smtClean="0">
                <a:solidFill>
                  <a:srgbClr val="00B050"/>
                </a:solidFill>
                <a:latin typeface="Tw Cen MT" pitchFamily="34" charset="0"/>
              </a:rPr>
              <a:t>The technical setup when tracking indoor behaviour</a:t>
            </a:r>
          </a:p>
          <a:p>
            <a:pPr eaLnBrk="1" hangingPunct="1">
              <a:buFont typeface="Arial" charset="0"/>
              <a:buNone/>
            </a:pPr>
            <a:r>
              <a:rPr lang="en-GB" sz="1800" b="1" smtClean="0">
                <a:solidFill>
                  <a:srgbClr val="00B050"/>
                </a:solidFill>
              </a:rPr>
              <a:t>::</a:t>
            </a:r>
            <a:r>
              <a:rPr lang="en-GB" sz="1800" b="1" smtClean="0">
                <a:solidFill>
                  <a:srgbClr val="F2F2F2"/>
                </a:solidFill>
              </a:rPr>
              <a:t> </a:t>
            </a:r>
            <a:r>
              <a:rPr lang="en-GB" sz="1800" smtClean="0">
                <a:solidFill>
                  <a:srgbClr val="F2F2F2"/>
                </a:solidFill>
              </a:rPr>
              <a:t>	Using Radio Frequency Identification (RFID) </a:t>
            </a:r>
            <a:br>
              <a:rPr lang="en-GB" sz="1800" smtClean="0">
                <a:solidFill>
                  <a:srgbClr val="F2F2F2"/>
                </a:solidFill>
              </a:rPr>
            </a:br>
            <a:r>
              <a:rPr lang="en-GB" sz="1800" smtClean="0">
                <a:solidFill>
                  <a:srgbClr val="F2F2F2"/>
                </a:solidFill>
              </a:rPr>
              <a:t>registrations instead of GPS registrations </a:t>
            </a:r>
            <a:br>
              <a:rPr lang="en-GB" sz="1800" smtClean="0">
                <a:solidFill>
                  <a:srgbClr val="F2F2F2"/>
                </a:solidFill>
              </a:rPr>
            </a:br>
            <a:endParaRPr lang="en-GB" sz="1800" smtClean="0">
              <a:solidFill>
                <a:srgbClr val="F2F2F2"/>
              </a:solidFill>
            </a:endParaRPr>
          </a:p>
          <a:p>
            <a:pPr eaLnBrk="1" hangingPunct="1">
              <a:buFont typeface="Arial" charset="0"/>
              <a:buNone/>
            </a:pPr>
            <a:r>
              <a:rPr lang="en-GB" sz="1800" b="1" smtClean="0">
                <a:solidFill>
                  <a:srgbClr val="00B050"/>
                </a:solidFill>
              </a:rPr>
              <a:t>::</a:t>
            </a:r>
            <a:r>
              <a:rPr lang="en-GB" sz="1800" b="1" smtClean="0">
                <a:solidFill>
                  <a:srgbClr val="F2F2F2"/>
                </a:solidFill>
              </a:rPr>
              <a:t> </a:t>
            </a:r>
            <a:r>
              <a:rPr lang="en-GB" sz="1800" smtClean="0">
                <a:solidFill>
                  <a:srgbClr val="F2F2F2"/>
                </a:solidFill>
              </a:rPr>
              <a:t>	Hardware solution from our supplier: </a:t>
            </a:r>
          </a:p>
          <a:p>
            <a:pPr algn="just" eaLnBrk="1" hangingPunct="1">
              <a:buFont typeface="Arial" charset="0"/>
              <a:buNone/>
            </a:pPr>
            <a:r>
              <a:rPr lang="en-GB" sz="1800" i="1" smtClean="0">
                <a:solidFill>
                  <a:srgbClr val="F2F2F2"/>
                </a:solidFill>
              </a:rPr>
              <a:t>         www.care4all.com</a:t>
            </a:r>
          </a:p>
        </p:txBody>
      </p:sp>
      <p:sp>
        <p:nvSpPr>
          <p:cNvPr id="8" name="Pladsholder til dato 3"/>
          <p:cNvSpPr>
            <a:spLocks noGrp="1"/>
          </p:cNvSpPr>
          <p:nvPr>
            <p:ph type="dt" sz="quarter" idx="10"/>
          </p:nvPr>
        </p:nvSpPr>
        <p:spPr>
          <a:xfrm>
            <a:off x="457200" y="6500813"/>
            <a:ext cx="2133600" cy="365125"/>
          </a:xfrm>
        </p:spPr>
        <p:txBody>
          <a:bodyPr/>
          <a:lstStyle/>
          <a:p>
            <a:pPr>
              <a:defRPr/>
            </a:pPr>
            <a:fld id="{DDF5D541-0801-4F7F-B7B5-78CD071E66DB}" type="datetime1">
              <a:rPr lang="da-DK" sz="1000">
                <a:latin typeface="Tw Cen MT" pitchFamily="34" charset="0"/>
              </a:rPr>
              <a:pPr>
                <a:defRPr/>
              </a:pPr>
              <a:t>26-06-2009</a:t>
            </a:fld>
            <a:endParaRPr lang="da-DK" sz="1000" dirty="0">
              <a:latin typeface="Tw Cen MT" pitchFamily="34" charset="0"/>
            </a:endParaRPr>
          </a:p>
        </p:txBody>
      </p:sp>
      <p:sp>
        <p:nvSpPr>
          <p:cNvPr id="9" name="Pladsholder til diasnummer 4"/>
          <p:cNvSpPr>
            <a:spLocks noGrp="1"/>
          </p:cNvSpPr>
          <p:nvPr>
            <p:ph type="sldNum" sz="quarter" idx="12"/>
          </p:nvPr>
        </p:nvSpPr>
        <p:spPr>
          <a:xfrm>
            <a:off x="6553200" y="6500813"/>
            <a:ext cx="2133600" cy="365125"/>
          </a:xfrm>
        </p:spPr>
        <p:txBody>
          <a:bodyPr/>
          <a:lstStyle/>
          <a:p>
            <a:pPr>
              <a:defRPr/>
            </a:pPr>
            <a:fld id="{C20D07AE-89A4-4CF0-8BB0-D4C88A6AE24C}" type="slidenum">
              <a:rPr lang="da-DK" sz="1000" smtClean="0">
                <a:latin typeface="Tw Cen MT" pitchFamily="34" charset="0"/>
              </a:rPr>
              <a:pPr>
                <a:defRPr/>
              </a:pPr>
              <a:t>4</a:t>
            </a:fld>
            <a:endParaRPr lang="da-DK" sz="1000">
              <a:latin typeface="Tw Cen MT" pitchFamily="34" charset="0"/>
            </a:endParaRPr>
          </a:p>
        </p:txBody>
      </p:sp>
      <p:pic>
        <p:nvPicPr>
          <p:cNvPr id="5127" name="Billede 6" descr="103.jpg"/>
          <p:cNvPicPr>
            <a:picLocks noChangeAspect="1"/>
          </p:cNvPicPr>
          <p:nvPr/>
        </p:nvPicPr>
        <p:blipFill>
          <a:blip r:embed="rId4"/>
          <a:srcRect/>
          <a:stretch>
            <a:fillRect/>
          </a:stretch>
        </p:blipFill>
        <p:spPr bwMode="auto">
          <a:xfrm>
            <a:off x="1214438" y="4071938"/>
            <a:ext cx="1814512" cy="1928812"/>
          </a:xfrm>
          <a:prstGeom prst="rect">
            <a:avLst/>
          </a:prstGeom>
          <a:noFill/>
          <a:ln w="9525">
            <a:noFill/>
            <a:miter lim="800000"/>
            <a:headEnd/>
            <a:tailEnd/>
          </a:ln>
        </p:spPr>
      </p:pic>
      <p:sp>
        <p:nvSpPr>
          <p:cNvPr id="5128" name="Tekstboks 13"/>
          <p:cNvSpPr txBox="1">
            <a:spLocks noChangeArrowheads="1"/>
          </p:cNvSpPr>
          <p:nvPr/>
        </p:nvSpPr>
        <p:spPr bwMode="auto">
          <a:xfrm>
            <a:off x="1500188" y="6000750"/>
            <a:ext cx="1643062" cy="641350"/>
          </a:xfrm>
          <a:prstGeom prst="rect">
            <a:avLst/>
          </a:prstGeom>
          <a:noFill/>
          <a:ln w="9525">
            <a:noFill/>
            <a:miter lim="800000"/>
            <a:headEnd/>
            <a:tailEnd/>
          </a:ln>
        </p:spPr>
        <p:txBody>
          <a:bodyPr>
            <a:spAutoFit/>
          </a:bodyPr>
          <a:lstStyle/>
          <a:p>
            <a:r>
              <a:rPr lang="en-GB">
                <a:solidFill>
                  <a:schemeClr val="bg1"/>
                </a:solidFill>
              </a:rPr>
              <a:t>RFID Scanners</a:t>
            </a:r>
          </a:p>
        </p:txBody>
      </p:sp>
      <p:sp>
        <p:nvSpPr>
          <p:cNvPr id="5129" name="Tekstboks 14"/>
          <p:cNvSpPr txBox="1">
            <a:spLocks noChangeArrowheads="1"/>
          </p:cNvSpPr>
          <p:nvPr/>
        </p:nvSpPr>
        <p:spPr bwMode="auto">
          <a:xfrm>
            <a:off x="3714750" y="5500688"/>
            <a:ext cx="1143000" cy="646112"/>
          </a:xfrm>
          <a:prstGeom prst="rect">
            <a:avLst/>
          </a:prstGeom>
          <a:noFill/>
          <a:ln w="9525">
            <a:noFill/>
            <a:miter lim="800000"/>
            <a:headEnd/>
            <a:tailEnd/>
          </a:ln>
        </p:spPr>
        <p:txBody>
          <a:bodyPr>
            <a:spAutoFit/>
          </a:bodyPr>
          <a:lstStyle/>
          <a:p>
            <a:r>
              <a:rPr lang="da-DK">
                <a:solidFill>
                  <a:schemeClr val="bg1"/>
                </a:solidFill>
              </a:rPr>
              <a:t>RFID Tags</a:t>
            </a:r>
          </a:p>
        </p:txBody>
      </p:sp>
      <p:pic>
        <p:nvPicPr>
          <p:cNvPr id="5130" name="Picture 8" descr="http://www.gaorfidassettracking.com/RFID_Asset_Tracking_Products/images/rfid_tags_125khz_key_ring_tag_passive.jpg"/>
          <p:cNvPicPr>
            <a:picLocks noChangeAspect="1" noChangeArrowheads="1"/>
          </p:cNvPicPr>
          <p:nvPr/>
        </p:nvPicPr>
        <p:blipFill>
          <a:blip r:embed="rId5"/>
          <a:srcRect/>
          <a:stretch>
            <a:fillRect/>
          </a:stretch>
        </p:blipFill>
        <p:spPr bwMode="auto">
          <a:xfrm>
            <a:off x="3708400" y="4221163"/>
            <a:ext cx="698500" cy="785812"/>
          </a:xfrm>
          <a:prstGeom prst="rect">
            <a:avLst/>
          </a:prstGeom>
          <a:noFill/>
          <a:ln w="9525">
            <a:noFill/>
            <a:miter lim="800000"/>
            <a:headEnd/>
            <a:tailEnd/>
          </a:ln>
        </p:spPr>
      </p:pic>
      <p:pic>
        <p:nvPicPr>
          <p:cNvPr id="5131" name="Picture 7" descr="C:\Documents and Settings\Henriette\Skrivebord\Det mangfoldige Byrum\Diasshow\GREEN.png"/>
          <p:cNvPicPr>
            <a:picLocks noChangeAspect="1" noChangeArrowheads="1"/>
          </p:cNvPicPr>
          <p:nvPr/>
        </p:nvPicPr>
        <p:blipFill>
          <a:blip r:embed="rId6"/>
          <a:srcRect/>
          <a:stretch>
            <a:fillRect/>
          </a:stretch>
        </p:blipFill>
        <p:spPr bwMode="auto">
          <a:xfrm>
            <a:off x="3429000" y="857250"/>
            <a:ext cx="5715000" cy="95250"/>
          </a:xfrm>
          <a:prstGeom prst="rect">
            <a:avLst/>
          </a:prstGeom>
          <a:noFill/>
          <a:ln w="9525">
            <a:noFill/>
            <a:miter lim="800000"/>
            <a:headEnd/>
            <a:tailEnd/>
          </a:ln>
        </p:spPr>
      </p:pic>
      <p:pic>
        <p:nvPicPr>
          <p:cNvPr id="5132" name="Picture 6" descr="Z:\Publications\2009_ABS_Hjorring_Bibliotek\Hjørring billeder\Billeder\Til møde den 12. maj\IMG_4957.JPG"/>
          <p:cNvPicPr>
            <a:picLocks noChangeAspect="1" noChangeArrowheads="1"/>
          </p:cNvPicPr>
          <p:nvPr/>
        </p:nvPicPr>
        <p:blipFill>
          <a:blip r:embed="rId7"/>
          <a:srcRect/>
          <a:stretch>
            <a:fillRect/>
          </a:stretch>
        </p:blipFill>
        <p:spPr bwMode="auto">
          <a:xfrm>
            <a:off x="357188" y="428625"/>
            <a:ext cx="1857375" cy="1238250"/>
          </a:xfrm>
          <a:prstGeom prst="rect">
            <a:avLst/>
          </a:prstGeom>
          <a:noFill/>
          <a:ln w="9525">
            <a:noFill/>
            <a:miter lim="800000"/>
            <a:headEnd/>
            <a:tailEnd/>
          </a:ln>
        </p:spPr>
      </p:pic>
      <p:pic>
        <p:nvPicPr>
          <p:cNvPr id="5133" name="Picture 13" descr="Z:\Publications\2009_ABS_Hjorring_Bibliotek\Hjørring billeder\Billeder\Til møde den 12. maj\IMG_4920.JPG"/>
          <p:cNvPicPr>
            <a:picLocks noChangeAspect="1" noChangeArrowheads="1"/>
          </p:cNvPicPr>
          <p:nvPr/>
        </p:nvPicPr>
        <p:blipFill>
          <a:blip r:embed="rId8"/>
          <a:srcRect/>
          <a:stretch>
            <a:fillRect/>
          </a:stretch>
        </p:blipFill>
        <p:spPr bwMode="auto">
          <a:xfrm>
            <a:off x="7286625" y="4429125"/>
            <a:ext cx="1857375" cy="1238250"/>
          </a:xfrm>
          <a:prstGeom prst="rect">
            <a:avLst/>
          </a:prstGeom>
          <a:noFill/>
          <a:ln w="9525">
            <a:noFill/>
            <a:miter lim="800000"/>
            <a:headEnd/>
            <a:tailEnd/>
          </a:ln>
        </p:spPr>
      </p:pic>
      <p:sp>
        <p:nvSpPr>
          <p:cNvPr id="16" name="Pladsholder til sidefod 4"/>
          <p:cNvSpPr>
            <a:spLocks noGrp="1"/>
          </p:cNvSpPr>
          <p:nvPr>
            <p:ph type="ftr" sz="quarter" idx="11"/>
          </p:nvPr>
        </p:nvSpPr>
        <p:spPr>
          <a:xfrm>
            <a:off x="2857500" y="6357938"/>
            <a:ext cx="2895600" cy="365125"/>
          </a:xfrm>
        </p:spPr>
        <p:txBody>
          <a:bodyPr/>
          <a:lstStyle/>
          <a:p>
            <a:pPr>
              <a:defRPr/>
            </a:pPr>
            <a:r>
              <a:rPr lang="da-DK" dirty="0" smtClean="0"/>
              <a:t>Valinka Suenson - Aalborg Universitet </a:t>
            </a:r>
            <a:r>
              <a:rPr lang="da-DK" dirty="0" err="1" smtClean="0"/>
              <a:t>vsue@aod.aau.dk</a:t>
            </a:r>
            <a:endParaRPr lang="da-DK"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7072313" y="285750"/>
            <a:ext cx="2500312" cy="928688"/>
          </a:xfrm>
          <a:prstGeom prst="rect">
            <a:avLst/>
          </a:prstGeom>
          <a:noFill/>
          <a:ln w="9525">
            <a:noFill/>
            <a:miter lim="800000"/>
            <a:headEnd/>
            <a:tailEnd/>
          </a:ln>
        </p:spPr>
        <p:txBody>
          <a:bodyPr anchor="ctr"/>
          <a:lstStyle/>
          <a:p>
            <a:pPr algn="ctr">
              <a:defRPr/>
            </a:pPr>
            <a:r>
              <a:rPr lang="da-DK" sz="2800" dirty="0">
                <a:solidFill>
                  <a:srgbClr val="00B050"/>
                </a:solidFill>
                <a:latin typeface="Tw Cen MT" pitchFamily="34" charset="0"/>
                <a:ea typeface="+mj-ea"/>
                <a:cs typeface="+mj-cs"/>
              </a:rPr>
              <a:t> </a:t>
            </a:r>
          </a:p>
        </p:txBody>
      </p:sp>
      <p:sp>
        <p:nvSpPr>
          <p:cNvPr id="16" name="Pladsholder til dato 3"/>
          <p:cNvSpPr>
            <a:spLocks noGrp="1"/>
          </p:cNvSpPr>
          <p:nvPr>
            <p:ph type="dt" sz="quarter" idx="10"/>
          </p:nvPr>
        </p:nvSpPr>
        <p:spPr>
          <a:xfrm>
            <a:off x="457200" y="6500813"/>
            <a:ext cx="2133600" cy="365125"/>
          </a:xfrm>
        </p:spPr>
        <p:txBody>
          <a:bodyPr/>
          <a:lstStyle/>
          <a:p>
            <a:pPr>
              <a:defRPr/>
            </a:pPr>
            <a:fld id="{6E902273-A093-4E53-A760-8C63044B7B55}" type="datetime1">
              <a:rPr lang="da-DK" sz="1000" smtClean="0">
                <a:latin typeface="Tw Cen MT" pitchFamily="34" charset="0"/>
              </a:rPr>
              <a:pPr>
                <a:defRPr/>
              </a:pPr>
              <a:t>26-06-2009</a:t>
            </a:fld>
            <a:endParaRPr lang="da-DK" sz="1000" dirty="0">
              <a:latin typeface="Tw Cen MT" pitchFamily="34" charset="0"/>
            </a:endParaRPr>
          </a:p>
        </p:txBody>
      </p:sp>
      <p:sp>
        <p:nvSpPr>
          <p:cNvPr id="17" name="Pladsholder til diasnummer 4"/>
          <p:cNvSpPr>
            <a:spLocks noGrp="1"/>
          </p:cNvSpPr>
          <p:nvPr>
            <p:ph type="sldNum" sz="quarter" idx="12"/>
          </p:nvPr>
        </p:nvSpPr>
        <p:spPr>
          <a:xfrm>
            <a:off x="6553200" y="6500813"/>
            <a:ext cx="2133600" cy="365125"/>
          </a:xfrm>
        </p:spPr>
        <p:txBody>
          <a:bodyPr/>
          <a:lstStyle/>
          <a:p>
            <a:pPr>
              <a:defRPr/>
            </a:pPr>
            <a:fld id="{E8DA68A3-90A9-43B6-8092-1790FB779571}" type="slidenum">
              <a:rPr lang="da-DK" sz="1000" smtClean="0">
                <a:latin typeface="Tw Cen MT" pitchFamily="34" charset="0"/>
              </a:rPr>
              <a:pPr>
                <a:defRPr/>
              </a:pPr>
              <a:t>5</a:t>
            </a:fld>
            <a:endParaRPr lang="da-DK" sz="1000">
              <a:latin typeface="Tw Cen MT" pitchFamily="34" charset="0"/>
            </a:endParaRPr>
          </a:p>
        </p:txBody>
      </p:sp>
      <p:pic>
        <p:nvPicPr>
          <p:cNvPr id="22" name="Picture 7" descr="C:\Documents and Settings\Henriette\Skrivebord\Det mangfoldige Byrum\Diasshow\GREEN.png"/>
          <p:cNvPicPr>
            <a:picLocks noChangeAspect="1" noChangeArrowheads="1"/>
          </p:cNvPicPr>
          <p:nvPr/>
        </p:nvPicPr>
        <p:blipFill>
          <a:blip r:embed="rId3" cstate="print"/>
          <a:srcRect/>
          <a:stretch>
            <a:fillRect/>
          </a:stretch>
        </p:blipFill>
        <p:spPr bwMode="auto">
          <a:xfrm>
            <a:off x="0" y="928688"/>
            <a:ext cx="5715000" cy="95250"/>
          </a:xfrm>
          <a:prstGeom prst="rect">
            <a:avLst/>
          </a:prstGeom>
          <a:noFill/>
          <a:ln w="9525">
            <a:noFill/>
            <a:miter lim="800000"/>
            <a:headEnd/>
            <a:tailEnd/>
          </a:ln>
        </p:spPr>
      </p:pic>
      <p:sp>
        <p:nvSpPr>
          <p:cNvPr id="23" name="Rektangel 22"/>
          <p:cNvSpPr/>
          <p:nvPr/>
        </p:nvSpPr>
        <p:spPr>
          <a:xfrm>
            <a:off x="428596" y="1000108"/>
            <a:ext cx="1785950" cy="461665"/>
          </a:xfrm>
          <a:prstGeom prst="rect">
            <a:avLst/>
          </a:prstGeom>
        </p:spPr>
        <p:txBody>
          <a:bodyPr wrap="square">
            <a:spAutoFit/>
          </a:bodyPr>
          <a:lstStyle/>
          <a:p>
            <a:pPr>
              <a:defRPr/>
            </a:pPr>
            <a:r>
              <a:rPr lang="en-GB" sz="2400" dirty="0" smtClean="0">
                <a:solidFill>
                  <a:srgbClr val="00B050"/>
                </a:solidFill>
                <a:latin typeface="Tw Cen MT" pitchFamily="34" charset="0"/>
              </a:rPr>
              <a:t>Backstage</a:t>
            </a:r>
            <a:endParaRPr lang="en-GB" sz="2400" dirty="0">
              <a:solidFill>
                <a:srgbClr val="00B050"/>
              </a:solidFill>
            </a:endParaRPr>
          </a:p>
        </p:txBody>
      </p:sp>
      <p:pic>
        <p:nvPicPr>
          <p:cNvPr id="12" name="Picture 9" descr="Z:\Publications\2009_ABS_Hjorring_Bibliotek\Hjørring billeder\Billeder\Maj_Maria\IMG_4990.JPG"/>
          <p:cNvPicPr>
            <a:picLocks noChangeAspect="1" noChangeArrowheads="1"/>
          </p:cNvPicPr>
          <p:nvPr/>
        </p:nvPicPr>
        <p:blipFill>
          <a:blip r:embed="rId4" cstate="print"/>
          <a:srcRect/>
          <a:stretch>
            <a:fillRect/>
          </a:stretch>
        </p:blipFill>
        <p:spPr bwMode="auto">
          <a:xfrm>
            <a:off x="6572264" y="357166"/>
            <a:ext cx="2035983" cy="1357322"/>
          </a:xfrm>
          <a:prstGeom prst="rect">
            <a:avLst/>
          </a:prstGeom>
          <a:noFill/>
        </p:spPr>
      </p:pic>
      <p:sp>
        <p:nvSpPr>
          <p:cNvPr id="14" name="Pladsholder til sidefod 4"/>
          <p:cNvSpPr>
            <a:spLocks noGrp="1"/>
          </p:cNvSpPr>
          <p:nvPr>
            <p:ph type="ftr" sz="quarter" idx="11"/>
          </p:nvPr>
        </p:nvSpPr>
        <p:spPr>
          <a:xfrm>
            <a:off x="2857488" y="6357958"/>
            <a:ext cx="2895600" cy="365125"/>
          </a:xfrm>
        </p:spPr>
        <p:txBody>
          <a:bodyPr/>
          <a:lstStyle/>
          <a:p>
            <a:pPr>
              <a:defRPr/>
            </a:pPr>
            <a:r>
              <a:rPr lang="da-DK" dirty="0" smtClean="0"/>
              <a:t>Valinka Suenson - Aalborg Universitet </a:t>
            </a:r>
            <a:r>
              <a:rPr lang="da-DK" dirty="0" err="1" smtClean="0"/>
              <a:t>vsue@aod.aau.dk</a:t>
            </a:r>
            <a:endParaRPr lang="da-DK" dirty="0"/>
          </a:p>
        </p:txBody>
      </p:sp>
      <p:pic>
        <p:nvPicPr>
          <p:cNvPr id="15" name="Content Placeholder 3" descr="Hvad-er-RFID1.jpg"/>
          <p:cNvPicPr>
            <a:picLocks noChangeAspect="1"/>
          </p:cNvPicPr>
          <p:nvPr/>
        </p:nvPicPr>
        <p:blipFill>
          <a:blip r:embed="rId5" cstate="print"/>
          <a:srcRect/>
          <a:stretch>
            <a:fillRect/>
          </a:stretch>
        </p:blipFill>
        <p:spPr bwMode="auto">
          <a:xfrm>
            <a:off x="1728943" y="1785926"/>
            <a:ext cx="5421984" cy="3143272"/>
          </a:xfrm>
          <a:prstGeom prst="rect">
            <a:avLst/>
          </a:prstGeom>
          <a:noFill/>
          <a:ln w="19050">
            <a:solidFill>
              <a:schemeClr val="bg1">
                <a:lumMod val="50000"/>
              </a:schemeClr>
            </a:solidFill>
            <a:miter lim="800000"/>
            <a:headEnd/>
            <a:tailEnd/>
          </a:ln>
        </p:spPr>
      </p:pic>
      <p:pic>
        <p:nvPicPr>
          <p:cNvPr id="18" name="Picture 9" descr="http://www.av-cables.dk/images/thumbnails/0-480-1-110x110.jpg"/>
          <p:cNvPicPr>
            <a:picLocks noChangeAspect="1" noChangeArrowheads="1"/>
          </p:cNvPicPr>
          <p:nvPr/>
        </p:nvPicPr>
        <p:blipFill>
          <a:blip r:embed="rId6" cstate="print"/>
          <a:srcRect/>
          <a:stretch>
            <a:fillRect/>
          </a:stretch>
        </p:blipFill>
        <p:spPr bwMode="auto">
          <a:xfrm>
            <a:off x="1857356" y="4857760"/>
            <a:ext cx="1047750" cy="1047750"/>
          </a:xfrm>
          <a:prstGeom prst="rect">
            <a:avLst/>
          </a:prstGeom>
          <a:noFill/>
        </p:spPr>
      </p:pic>
      <p:pic>
        <p:nvPicPr>
          <p:cNvPr id="19" name="Picture 11" descr="Stikdåse 5 udtag">
            <a:hlinkClick r:id="rId7"/>
          </p:cNvPr>
          <p:cNvPicPr>
            <a:picLocks noChangeAspect="1" noChangeArrowheads="1"/>
          </p:cNvPicPr>
          <p:nvPr/>
        </p:nvPicPr>
        <p:blipFill>
          <a:blip r:embed="rId8" cstate="print"/>
          <a:srcRect/>
          <a:stretch>
            <a:fillRect/>
          </a:stretch>
        </p:blipFill>
        <p:spPr bwMode="auto">
          <a:xfrm>
            <a:off x="785786" y="4857760"/>
            <a:ext cx="1047750" cy="1047751"/>
          </a:xfrm>
          <a:prstGeom prst="rect">
            <a:avLst/>
          </a:prstGeom>
          <a:noFill/>
        </p:spPr>
      </p:pic>
      <p:pic>
        <p:nvPicPr>
          <p:cNvPr id="20" name="Picture 2" descr="Z:\Publications\2009_ABS_Hjorring_Bibliotek\Hjørring billeder\Billeder\Til møde den 12. maj\IMG_4986.JPG"/>
          <p:cNvPicPr>
            <a:picLocks noChangeAspect="1" noChangeArrowheads="1"/>
          </p:cNvPicPr>
          <p:nvPr/>
        </p:nvPicPr>
        <p:blipFill>
          <a:blip r:embed="rId9" cstate="print"/>
          <a:srcRect/>
          <a:stretch>
            <a:fillRect/>
          </a:stretch>
        </p:blipFill>
        <p:spPr bwMode="auto">
          <a:xfrm>
            <a:off x="5822133" y="4643423"/>
            <a:ext cx="3321867" cy="2214577"/>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p:cNvSpPr>
            <a:spLocks noGrp="1"/>
          </p:cNvSpPr>
          <p:nvPr>
            <p:ph type="dt" sz="half" idx="10"/>
          </p:nvPr>
        </p:nvSpPr>
        <p:spPr/>
        <p:txBody>
          <a:bodyPr/>
          <a:lstStyle/>
          <a:p>
            <a:pPr>
              <a:defRPr/>
            </a:pPr>
            <a:fld id="{EEFC592A-C20A-4A90-BC86-8B46ECD314ED}" type="datetime1">
              <a:rPr lang="da-DK" smtClean="0"/>
              <a:pPr>
                <a:defRPr/>
              </a:pPr>
              <a:t>26-06-2009</a:t>
            </a:fld>
            <a:endParaRPr lang="da-DK"/>
          </a:p>
        </p:txBody>
      </p:sp>
      <p:sp>
        <p:nvSpPr>
          <p:cNvPr id="5" name="Pladsholder til sidefod 4"/>
          <p:cNvSpPr>
            <a:spLocks noGrp="1"/>
          </p:cNvSpPr>
          <p:nvPr>
            <p:ph type="ftr" sz="quarter" idx="11"/>
          </p:nvPr>
        </p:nvSpPr>
        <p:spPr/>
        <p:txBody>
          <a:bodyPr/>
          <a:lstStyle/>
          <a:p>
            <a:pPr>
              <a:defRPr/>
            </a:pPr>
            <a:r>
              <a:rPr lang="da-DK" smtClean="0"/>
              <a:t>Valinka Suenson - Aalborg Universitet vsue@aod.aau.dk</a:t>
            </a:r>
            <a:endParaRPr lang="da-DK"/>
          </a:p>
        </p:txBody>
      </p:sp>
      <p:sp>
        <p:nvSpPr>
          <p:cNvPr id="6" name="Pladsholder til diasnummer 5"/>
          <p:cNvSpPr>
            <a:spLocks noGrp="1"/>
          </p:cNvSpPr>
          <p:nvPr>
            <p:ph type="sldNum" sz="quarter" idx="12"/>
          </p:nvPr>
        </p:nvSpPr>
        <p:spPr/>
        <p:txBody>
          <a:bodyPr/>
          <a:lstStyle/>
          <a:p>
            <a:pPr>
              <a:defRPr/>
            </a:pPr>
            <a:fld id="{2645A832-9E86-4C2E-AD0E-B1C972D4CFBD}" type="slidenum">
              <a:rPr lang="da-DK" smtClean="0"/>
              <a:pPr>
                <a:defRPr/>
              </a:pPr>
              <a:t>6</a:t>
            </a:fld>
            <a:endParaRPr lang="da-DK"/>
          </a:p>
        </p:txBody>
      </p:sp>
      <p:pic>
        <p:nvPicPr>
          <p:cNvPr id="10" name="Picture 7" descr="C:\Documents and Settings\Henriette\Skrivebord\Det mangfoldige Byrum\Diasshow\GREEN.png"/>
          <p:cNvPicPr>
            <a:picLocks noChangeAspect="1" noChangeArrowheads="1"/>
          </p:cNvPicPr>
          <p:nvPr/>
        </p:nvPicPr>
        <p:blipFill>
          <a:blip r:embed="rId2" cstate="print"/>
          <a:srcRect/>
          <a:stretch>
            <a:fillRect/>
          </a:stretch>
        </p:blipFill>
        <p:spPr bwMode="auto">
          <a:xfrm>
            <a:off x="3429000" y="857250"/>
            <a:ext cx="5715000" cy="95250"/>
          </a:xfrm>
          <a:prstGeom prst="rect">
            <a:avLst/>
          </a:prstGeom>
          <a:noFill/>
          <a:ln w="9525">
            <a:noFill/>
            <a:miter lim="800000"/>
            <a:headEnd/>
            <a:tailEnd/>
          </a:ln>
        </p:spPr>
      </p:pic>
      <p:pic>
        <p:nvPicPr>
          <p:cNvPr id="12" name="Picture 11" descr="Z:\Publications\2009_ABS_Hjorring_Bibliotek\Hjørring billeder\Billeder\Fotos_maj_Henry\IMG_4779.JPG"/>
          <p:cNvPicPr>
            <a:picLocks noChangeAspect="1" noChangeArrowheads="1"/>
          </p:cNvPicPr>
          <p:nvPr/>
        </p:nvPicPr>
        <p:blipFill>
          <a:blip r:embed="rId3" cstate="print"/>
          <a:srcRect/>
          <a:stretch>
            <a:fillRect/>
          </a:stretch>
        </p:blipFill>
        <p:spPr bwMode="auto">
          <a:xfrm>
            <a:off x="428596" y="428604"/>
            <a:ext cx="1857388" cy="1236656"/>
          </a:xfrm>
          <a:prstGeom prst="rect">
            <a:avLst/>
          </a:prstGeom>
          <a:noFill/>
        </p:spPr>
      </p:pic>
      <p:sp>
        <p:nvSpPr>
          <p:cNvPr id="14" name="Content Placeholder 2"/>
          <p:cNvSpPr txBox="1">
            <a:spLocks/>
          </p:cNvSpPr>
          <p:nvPr/>
        </p:nvSpPr>
        <p:spPr bwMode="auto">
          <a:xfrm>
            <a:off x="6643702" y="2000240"/>
            <a:ext cx="2071673" cy="40005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 typeface="Arial" charset="0"/>
              <a:buNone/>
              <a:tabLst/>
              <a:defRPr/>
            </a:pPr>
            <a:r>
              <a:rPr kumimoji="0" lang="da-DK" sz="1800" b="1" i="0" u="none" strike="noStrike" kern="1200" cap="none" spc="0" normalizeH="0" baseline="0" noProof="0" smtClean="0">
                <a:ln>
                  <a:noFill/>
                </a:ln>
                <a:solidFill>
                  <a:srgbClr val="00B050"/>
                </a:solidFill>
                <a:effectLst/>
                <a:uLnTx/>
                <a:uFillTx/>
                <a:latin typeface="+mn-lt"/>
                <a:ea typeface="+mn-ea"/>
                <a:cs typeface="+mn-cs"/>
              </a:rPr>
              <a:t>::</a:t>
            </a:r>
            <a:r>
              <a:rPr kumimoji="0" lang="da-DK" sz="1800" b="0" i="0" u="none" strike="noStrike" kern="1200" cap="none" spc="0" normalizeH="0" baseline="0" noProof="0" smtClean="0">
                <a:ln>
                  <a:noFill/>
                </a:ln>
                <a:solidFill>
                  <a:schemeClr val="bg1">
                    <a:lumMod val="95000"/>
                  </a:schemeClr>
                </a:solidFill>
                <a:effectLst/>
                <a:uLnTx/>
                <a:uFillTx/>
                <a:latin typeface="+mn-lt"/>
                <a:ea typeface="+mn-ea"/>
                <a:cs typeface="+mn-cs"/>
              </a:rPr>
              <a:t> 	</a:t>
            </a:r>
            <a:r>
              <a:rPr kumimoji="0" lang="en-GB" sz="1800" b="0" i="0" u="none" strike="noStrike" kern="1200" cap="none" spc="0" normalizeH="0" baseline="0" noProof="0" smtClean="0">
                <a:ln>
                  <a:noFill/>
                </a:ln>
                <a:solidFill>
                  <a:schemeClr val="bg1">
                    <a:lumMod val="95000"/>
                  </a:schemeClr>
                </a:solidFill>
                <a:effectLst/>
                <a:uLnTx/>
                <a:uFillTx/>
                <a:latin typeface="+mn-lt"/>
                <a:ea typeface="+mn-ea"/>
                <a:cs typeface="+mn-cs"/>
              </a:rPr>
              <a:t>RFID scanners will be placed in the Library in Hjørring to register where each RFID tag is moving</a:t>
            </a:r>
          </a:p>
          <a:p>
            <a:pPr marL="342900" marR="0" lvl="0" indent="-342900" algn="l" defTabSz="914400" rtl="0" eaLnBrk="1" fontAlgn="base" latinLnBrk="0" hangingPunct="1">
              <a:lnSpc>
                <a:spcPct val="100000"/>
              </a:lnSpc>
              <a:spcBef>
                <a:spcPct val="20000"/>
              </a:spcBef>
              <a:spcAft>
                <a:spcPct val="0"/>
              </a:spcAft>
              <a:buClrTx/>
              <a:buSzTx/>
              <a:buFont typeface="Arial" charset="0"/>
              <a:buNone/>
              <a:tabLst/>
              <a:defRPr/>
            </a:pPr>
            <a:endParaRPr kumimoji="0" lang="en-GB" sz="1800" b="0" i="0" u="none" strike="noStrike" kern="1200" cap="none" spc="0" normalizeH="0" baseline="0" noProof="0" smtClean="0">
              <a:ln>
                <a:noFill/>
              </a:ln>
              <a:solidFill>
                <a:srgbClr val="00B050"/>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 typeface="Arial" charset="0"/>
              <a:buNone/>
              <a:tabLst/>
              <a:defRPr/>
            </a:pPr>
            <a:r>
              <a:rPr kumimoji="0" lang="en-GB" sz="1800" b="1" i="0" u="none" strike="noStrike" kern="1200" cap="none" spc="0" normalizeH="0" baseline="0" noProof="0" smtClean="0">
                <a:ln>
                  <a:noFill/>
                </a:ln>
                <a:solidFill>
                  <a:srgbClr val="00B050"/>
                </a:solidFill>
                <a:effectLst/>
                <a:uLnTx/>
                <a:uFillTx/>
                <a:latin typeface="+mn-lt"/>
                <a:ea typeface="+mn-ea"/>
                <a:cs typeface="+mn-cs"/>
              </a:rPr>
              <a:t>::</a:t>
            </a:r>
            <a:r>
              <a:rPr kumimoji="0" lang="en-GB" sz="1800" b="0" i="0" u="none" strike="noStrike" kern="1200" cap="none" spc="0" normalizeH="0" baseline="0" noProof="0" smtClean="0">
                <a:ln>
                  <a:noFill/>
                </a:ln>
                <a:solidFill>
                  <a:schemeClr val="bg1">
                    <a:lumMod val="95000"/>
                  </a:schemeClr>
                </a:solidFill>
                <a:effectLst/>
                <a:uLnTx/>
                <a:uFillTx/>
                <a:latin typeface="+mn-lt"/>
                <a:ea typeface="+mn-ea"/>
                <a:cs typeface="+mn-cs"/>
              </a:rPr>
              <a:t> 	RFID scanners has an registration radius from 2 meters and up to 50 meters</a:t>
            </a:r>
          </a:p>
          <a:p>
            <a:pPr marL="342900" marR="0" lvl="0" indent="-342900" algn="l" defTabSz="914400" rtl="0" eaLnBrk="1" fontAlgn="base" latinLnBrk="0" hangingPunct="1">
              <a:lnSpc>
                <a:spcPct val="100000"/>
              </a:lnSpc>
              <a:spcBef>
                <a:spcPct val="20000"/>
              </a:spcBef>
              <a:spcAft>
                <a:spcPct val="0"/>
              </a:spcAft>
              <a:buClrTx/>
              <a:buSzTx/>
              <a:buFont typeface="Arial" charset="0"/>
              <a:buNone/>
              <a:tabLst/>
              <a:defRPr/>
            </a:pPr>
            <a:endParaRPr kumimoji="0" lang="da-DK" sz="2200" b="0" i="0" u="none" strike="noStrike" kern="1200" cap="none" spc="0" normalizeH="0" baseline="0" noProof="0" dirty="0" smtClean="0">
              <a:ln>
                <a:noFill/>
              </a:ln>
              <a:solidFill>
                <a:schemeClr val="bg1">
                  <a:lumMod val="95000"/>
                </a:schemeClr>
              </a:solidFill>
              <a:effectLst/>
              <a:uLnTx/>
              <a:uFillTx/>
              <a:latin typeface="+mn-lt"/>
              <a:ea typeface="+mn-ea"/>
              <a:cs typeface="+mn-cs"/>
            </a:endParaRPr>
          </a:p>
        </p:txBody>
      </p:sp>
      <p:pic>
        <p:nvPicPr>
          <p:cNvPr id="15" name="Picture 2"/>
          <p:cNvPicPr>
            <a:picLocks noChangeAspect="1" noChangeArrowheads="1"/>
          </p:cNvPicPr>
          <p:nvPr/>
        </p:nvPicPr>
        <p:blipFill>
          <a:blip r:embed="rId4" cstate="print"/>
          <a:srcRect/>
          <a:stretch>
            <a:fillRect/>
          </a:stretch>
        </p:blipFill>
        <p:spPr bwMode="auto">
          <a:xfrm>
            <a:off x="285720" y="1857364"/>
            <a:ext cx="6215106" cy="4235968"/>
          </a:xfrm>
          <a:prstGeom prst="rect">
            <a:avLst/>
          </a:prstGeom>
          <a:noFill/>
          <a:ln w="9525">
            <a:noFill/>
            <a:miter lim="800000"/>
            <a:headEnd/>
            <a:tailEnd/>
          </a:ln>
          <a:effectLst/>
        </p:spPr>
      </p:pic>
      <p:sp>
        <p:nvSpPr>
          <p:cNvPr id="16" name="Tekstboks 10"/>
          <p:cNvSpPr txBox="1"/>
          <p:nvPr/>
        </p:nvSpPr>
        <p:spPr>
          <a:xfrm>
            <a:off x="500034" y="6072206"/>
            <a:ext cx="2206053" cy="246221"/>
          </a:xfrm>
          <a:prstGeom prst="rect">
            <a:avLst/>
          </a:prstGeom>
          <a:noFill/>
        </p:spPr>
        <p:txBody>
          <a:bodyPr wrap="none" rtlCol="0">
            <a:spAutoFit/>
          </a:bodyPr>
          <a:lstStyle/>
          <a:p>
            <a:r>
              <a:rPr lang="en-GB" sz="1000" dirty="0" smtClean="0">
                <a:solidFill>
                  <a:schemeClr val="bg1"/>
                </a:solidFill>
              </a:rPr>
              <a:t>The Library floor plan with scanners</a:t>
            </a:r>
            <a:endParaRPr lang="en-GB" sz="1000" dirty="0">
              <a:solidFill>
                <a:schemeClr val="bg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Content Placeholder 2"/>
          <p:cNvSpPr>
            <a:spLocks noGrp="1"/>
          </p:cNvSpPr>
          <p:nvPr>
            <p:ph idx="1"/>
          </p:nvPr>
        </p:nvSpPr>
        <p:spPr>
          <a:xfrm>
            <a:off x="357188" y="1285875"/>
            <a:ext cx="8329612" cy="3071813"/>
          </a:xfrm>
        </p:spPr>
        <p:txBody>
          <a:bodyPr/>
          <a:lstStyle/>
          <a:p>
            <a:pPr algn="just" eaLnBrk="1" hangingPunct="1">
              <a:buFont typeface="Arial" charset="0"/>
              <a:buNone/>
            </a:pPr>
            <a:endParaRPr lang="da-DK" sz="1800" dirty="0" smtClean="0">
              <a:solidFill>
                <a:srgbClr val="7F7F7F"/>
              </a:solidFill>
              <a:latin typeface="Tw Cen MT" pitchFamily="34" charset="0"/>
            </a:endParaRPr>
          </a:p>
          <a:p>
            <a:pPr algn="just" eaLnBrk="1" hangingPunct="1">
              <a:buFont typeface="Arial" charset="0"/>
              <a:buNone/>
            </a:pPr>
            <a:endParaRPr lang="da-DK" sz="1800" dirty="0" smtClean="0">
              <a:solidFill>
                <a:srgbClr val="7F7F7F"/>
              </a:solidFill>
              <a:latin typeface="Tw Cen MT" pitchFamily="34" charset="0"/>
            </a:endParaRPr>
          </a:p>
          <a:p>
            <a:pPr algn="just" eaLnBrk="1" hangingPunct="1">
              <a:buFont typeface="Arial" charset="0"/>
              <a:buNone/>
            </a:pPr>
            <a:endParaRPr lang="en-GB" sz="1800" dirty="0" smtClean="0">
              <a:solidFill>
                <a:srgbClr val="7F7F7F"/>
              </a:solidFill>
              <a:latin typeface="Tw Cen MT" pitchFamily="34" charset="0"/>
            </a:endParaRPr>
          </a:p>
          <a:p>
            <a:pPr algn="just" eaLnBrk="1" hangingPunct="1">
              <a:buFont typeface="Arial" charset="0"/>
              <a:buNone/>
            </a:pPr>
            <a:endParaRPr lang="en-GB" sz="1800" b="1" dirty="0" smtClean="0">
              <a:solidFill>
                <a:srgbClr val="00B050"/>
              </a:solidFill>
            </a:endParaRPr>
          </a:p>
          <a:p>
            <a:pPr algn="just" eaLnBrk="1" hangingPunct="1">
              <a:buFont typeface="Arial" charset="0"/>
              <a:buNone/>
            </a:pPr>
            <a:r>
              <a:rPr lang="en-GB" sz="1800" b="1" dirty="0" smtClean="0">
                <a:solidFill>
                  <a:srgbClr val="00B050"/>
                </a:solidFill>
              </a:rPr>
              <a:t>::</a:t>
            </a:r>
            <a:r>
              <a:rPr lang="en-GB" sz="1800" dirty="0" smtClean="0">
                <a:solidFill>
                  <a:srgbClr val="F2F2F2"/>
                </a:solidFill>
              </a:rPr>
              <a:t> 	Selection of representative users</a:t>
            </a:r>
          </a:p>
          <a:p>
            <a:pPr algn="just" eaLnBrk="1" hangingPunct="1">
              <a:buFont typeface="Arial" charset="0"/>
              <a:buNone/>
            </a:pPr>
            <a:r>
              <a:rPr lang="en-GB" sz="1800" b="1" dirty="0" smtClean="0">
                <a:solidFill>
                  <a:srgbClr val="00B050"/>
                </a:solidFill>
              </a:rPr>
              <a:t>::</a:t>
            </a:r>
            <a:r>
              <a:rPr lang="en-GB" sz="1800" dirty="0" smtClean="0">
                <a:solidFill>
                  <a:srgbClr val="F2F2F2"/>
                </a:solidFill>
              </a:rPr>
              <a:t> 	Filling in of questionnaires</a:t>
            </a:r>
          </a:p>
          <a:p>
            <a:pPr algn="just" eaLnBrk="1" hangingPunct="1">
              <a:buFont typeface="Arial" charset="0"/>
              <a:buNone/>
            </a:pPr>
            <a:r>
              <a:rPr lang="en-GB" sz="1800" b="1" dirty="0" smtClean="0">
                <a:solidFill>
                  <a:srgbClr val="00B050"/>
                </a:solidFill>
              </a:rPr>
              <a:t>::</a:t>
            </a:r>
            <a:r>
              <a:rPr lang="en-GB" sz="1800" dirty="0" smtClean="0">
                <a:solidFill>
                  <a:srgbClr val="F2F2F2"/>
                </a:solidFill>
              </a:rPr>
              <a:t> 	Release of RFID tags</a:t>
            </a:r>
          </a:p>
          <a:p>
            <a:pPr algn="just" eaLnBrk="1" hangingPunct="1">
              <a:buFont typeface="Arial" charset="0"/>
              <a:buNone/>
            </a:pPr>
            <a:endParaRPr lang="en-GB" sz="1800" dirty="0" smtClean="0">
              <a:solidFill>
                <a:srgbClr val="F2F2F2"/>
              </a:solidFill>
            </a:endParaRPr>
          </a:p>
          <a:p>
            <a:pPr algn="just" eaLnBrk="1" hangingPunct="1">
              <a:buFont typeface="Arial" charset="0"/>
              <a:buNone/>
            </a:pPr>
            <a:r>
              <a:rPr lang="en-GB" sz="1800" b="1" dirty="0" smtClean="0">
                <a:solidFill>
                  <a:srgbClr val="00B050"/>
                </a:solidFill>
              </a:rPr>
              <a:t>:: </a:t>
            </a:r>
            <a:r>
              <a:rPr lang="en-GB" sz="1800" dirty="0" smtClean="0">
                <a:solidFill>
                  <a:srgbClr val="00B050"/>
                </a:solidFill>
              </a:rPr>
              <a:t>	</a:t>
            </a:r>
            <a:r>
              <a:rPr lang="en-GB" sz="1800" dirty="0" smtClean="0">
                <a:solidFill>
                  <a:schemeClr val="bg1">
                    <a:lumMod val="95000"/>
                  </a:schemeClr>
                </a:solidFill>
              </a:rPr>
              <a:t>R</a:t>
            </a:r>
            <a:r>
              <a:rPr lang="en-GB" sz="1800" dirty="0" smtClean="0">
                <a:solidFill>
                  <a:srgbClr val="F2F2F2"/>
                </a:solidFill>
              </a:rPr>
              <a:t>FID tags will be handed in on the way out, to register time of departure</a:t>
            </a:r>
          </a:p>
          <a:p>
            <a:pPr algn="just" eaLnBrk="1" hangingPunct="1">
              <a:buFont typeface="Arial" charset="0"/>
              <a:buNone/>
            </a:pPr>
            <a:r>
              <a:rPr lang="en-GB" sz="1800" b="1" dirty="0" smtClean="0">
                <a:solidFill>
                  <a:srgbClr val="00B050"/>
                </a:solidFill>
              </a:rPr>
              <a:t>:: </a:t>
            </a:r>
            <a:r>
              <a:rPr lang="en-GB" sz="1800" b="1" dirty="0" smtClean="0">
                <a:solidFill>
                  <a:srgbClr val="F2F2F2"/>
                </a:solidFill>
              </a:rPr>
              <a:t>   </a:t>
            </a:r>
            <a:r>
              <a:rPr lang="en-GB" sz="1800" dirty="0" smtClean="0">
                <a:solidFill>
                  <a:srgbClr val="F2F2F2"/>
                </a:solidFill>
              </a:rPr>
              <a:t>Incentives for participating</a:t>
            </a:r>
            <a:r>
              <a:rPr lang="en-GB" sz="1800" b="1" dirty="0" smtClean="0">
                <a:solidFill>
                  <a:srgbClr val="F2F2F2"/>
                </a:solidFill>
              </a:rPr>
              <a:t> </a:t>
            </a:r>
          </a:p>
        </p:txBody>
      </p:sp>
      <p:sp>
        <p:nvSpPr>
          <p:cNvPr id="14" name="Pladsholder til dato 3"/>
          <p:cNvSpPr>
            <a:spLocks noGrp="1"/>
          </p:cNvSpPr>
          <p:nvPr>
            <p:ph type="dt" sz="quarter" idx="10"/>
          </p:nvPr>
        </p:nvSpPr>
        <p:spPr>
          <a:xfrm>
            <a:off x="457200" y="6500813"/>
            <a:ext cx="2133600" cy="365125"/>
          </a:xfrm>
        </p:spPr>
        <p:txBody>
          <a:bodyPr/>
          <a:lstStyle/>
          <a:p>
            <a:pPr>
              <a:defRPr/>
            </a:pPr>
            <a:fld id="{66EF753F-EE21-44A0-A8B6-1C142F0FD9AD}" type="datetime1">
              <a:rPr lang="da-DK" sz="1000">
                <a:latin typeface="Tw Cen MT" pitchFamily="34" charset="0"/>
              </a:rPr>
              <a:pPr>
                <a:defRPr/>
              </a:pPr>
              <a:t>26-06-2009</a:t>
            </a:fld>
            <a:endParaRPr lang="da-DK" sz="1000" dirty="0">
              <a:latin typeface="Tw Cen MT" pitchFamily="34" charset="0"/>
            </a:endParaRPr>
          </a:p>
        </p:txBody>
      </p:sp>
      <p:sp>
        <p:nvSpPr>
          <p:cNvPr id="17" name="Pladsholder til diasnummer 4"/>
          <p:cNvSpPr>
            <a:spLocks noGrp="1"/>
          </p:cNvSpPr>
          <p:nvPr>
            <p:ph type="sldNum" sz="quarter" idx="12"/>
          </p:nvPr>
        </p:nvSpPr>
        <p:spPr>
          <a:xfrm>
            <a:off x="6553200" y="6500813"/>
            <a:ext cx="2133600" cy="365125"/>
          </a:xfrm>
        </p:spPr>
        <p:txBody>
          <a:bodyPr/>
          <a:lstStyle/>
          <a:p>
            <a:pPr>
              <a:defRPr/>
            </a:pPr>
            <a:fld id="{439FAF83-99E1-486D-9F53-0084CE5D0344}" type="slidenum">
              <a:rPr lang="da-DK" sz="1000" smtClean="0">
                <a:latin typeface="Tw Cen MT" pitchFamily="34" charset="0"/>
              </a:rPr>
              <a:pPr>
                <a:defRPr/>
              </a:pPr>
              <a:t>7</a:t>
            </a:fld>
            <a:endParaRPr lang="da-DK" sz="1000">
              <a:latin typeface="Tw Cen MT" pitchFamily="34" charset="0"/>
            </a:endParaRPr>
          </a:p>
        </p:txBody>
      </p:sp>
      <p:pic>
        <p:nvPicPr>
          <p:cNvPr id="8197" name="Picture 10" descr="http://lh5.ggpht.com/_ofB130_1t_M/SP3l1iT5I1I/AAAAAAAAAf8/bGRxcagUBS8/s576/Biblioteksbilleder%20132.jpg"/>
          <p:cNvPicPr>
            <a:picLocks noChangeAspect="1" noChangeArrowheads="1"/>
          </p:cNvPicPr>
          <p:nvPr/>
        </p:nvPicPr>
        <p:blipFill>
          <a:blip r:embed="rId3"/>
          <a:srcRect/>
          <a:stretch>
            <a:fillRect/>
          </a:stretch>
        </p:blipFill>
        <p:spPr bwMode="auto">
          <a:xfrm>
            <a:off x="2857500" y="4714875"/>
            <a:ext cx="1214438" cy="1619250"/>
          </a:xfrm>
          <a:prstGeom prst="rect">
            <a:avLst/>
          </a:prstGeom>
          <a:noFill/>
          <a:ln w="9525">
            <a:noFill/>
            <a:miter lim="800000"/>
            <a:headEnd/>
            <a:tailEnd/>
          </a:ln>
        </p:spPr>
      </p:pic>
      <p:pic>
        <p:nvPicPr>
          <p:cNvPr id="8198" name="Picture 2" descr="http://www.geeky-gadgets.com/wp-content/uploads/2008/11/hp_touchsmart_tx21.jpg"/>
          <p:cNvPicPr>
            <a:picLocks noChangeAspect="1" noChangeArrowheads="1"/>
          </p:cNvPicPr>
          <p:nvPr/>
        </p:nvPicPr>
        <p:blipFill>
          <a:blip r:embed="rId4"/>
          <a:srcRect/>
          <a:stretch>
            <a:fillRect/>
          </a:stretch>
        </p:blipFill>
        <p:spPr bwMode="auto">
          <a:xfrm>
            <a:off x="6215063" y="2428875"/>
            <a:ext cx="1857375" cy="1377950"/>
          </a:xfrm>
          <a:prstGeom prst="rect">
            <a:avLst/>
          </a:prstGeom>
          <a:noFill/>
          <a:ln w="9525">
            <a:noFill/>
            <a:miter lim="800000"/>
            <a:headEnd/>
            <a:tailEnd/>
          </a:ln>
        </p:spPr>
      </p:pic>
      <p:sp>
        <p:nvSpPr>
          <p:cNvPr id="21" name="Rektangel 20"/>
          <p:cNvSpPr/>
          <p:nvPr/>
        </p:nvSpPr>
        <p:spPr>
          <a:xfrm>
            <a:off x="6500813" y="2500313"/>
            <a:ext cx="1000125" cy="6429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a-DK" sz="1200" dirty="0">
                <a:solidFill>
                  <a:schemeClr val="tx1"/>
                </a:solidFill>
              </a:rPr>
              <a:t>Touch screen web survey</a:t>
            </a:r>
          </a:p>
        </p:txBody>
      </p:sp>
      <p:pic>
        <p:nvPicPr>
          <p:cNvPr id="8200" name="Picture 7" descr="C:\Documents and Settings\Henriette\Skrivebord\Det mangfoldige Byrum\Diasshow\GREEN.png"/>
          <p:cNvPicPr>
            <a:picLocks noChangeAspect="1" noChangeArrowheads="1"/>
          </p:cNvPicPr>
          <p:nvPr/>
        </p:nvPicPr>
        <p:blipFill>
          <a:blip r:embed="rId5"/>
          <a:srcRect/>
          <a:stretch>
            <a:fillRect/>
          </a:stretch>
        </p:blipFill>
        <p:spPr bwMode="auto">
          <a:xfrm>
            <a:off x="0" y="928688"/>
            <a:ext cx="5715000" cy="95250"/>
          </a:xfrm>
          <a:prstGeom prst="rect">
            <a:avLst/>
          </a:prstGeom>
          <a:noFill/>
          <a:ln w="9525">
            <a:noFill/>
            <a:miter lim="800000"/>
            <a:headEnd/>
            <a:tailEnd/>
          </a:ln>
        </p:spPr>
      </p:pic>
      <p:sp>
        <p:nvSpPr>
          <p:cNvPr id="8201" name="Rektangel 27"/>
          <p:cNvSpPr>
            <a:spLocks noChangeArrowheads="1"/>
          </p:cNvSpPr>
          <p:nvPr/>
        </p:nvSpPr>
        <p:spPr bwMode="auto">
          <a:xfrm>
            <a:off x="357188" y="1000125"/>
            <a:ext cx="1543050" cy="461963"/>
          </a:xfrm>
          <a:prstGeom prst="rect">
            <a:avLst/>
          </a:prstGeom>
          <a:noFill/>
          <a:ln w="9525">
            <a:noFill/>
            <a:miter lim="800000"/>
            <a:headEnd/>
            <a:tailEnd/>
          </a:ln>
        </p:spPr>
        <p:txBody>
          <a:bodyPr wrap="none">
            <a:spAutoFit/>
          </a:bodyPr>
          <a:lstStyle/>
          <a:p>
            <a:r>
              <a:rPr lang="en-GB" sz="2400">
                <a:solidFill>
                  <a:srgbClr val="00B050"/>
                </a:solidFill>
                <a:latin typeface="Tw Cen MT" pitchFamily="34" charset="0"/>
              </a:rPr>
              <a:t>Front stage</a:t>
            </a:r>
            <a:endParaRPr lang="en-GB" sz="2400">
              <a:solidFill>
                <a:srgbClr val="00B050"/>
              </a:solidFill>
            </a:endParaRPr>
          </a:p>
        </p:txBody>
      </p:sp>
      <p:pic>
        <p:nvPicPr>
          <p:cNvPr id="8202" name="Picture 10" descr="Z:\Publications\2009_ABS_Hjorring_Bibliotek\Hjørring billeder\Billeder\Fotos_maj_Henry\IMG_4722.JPG"/>
          <p:cNvPicPr>
            <a:picLocks noChangeAspect="1" noChangeArrowheads="1"/>
          </p:cNvPicPr>
          <p:nvPr/>
        </p:nvPicPr>
        <p:blipFill>
          <a:blip r:embed="rId6"/>
          <a:srcRect/>
          <a:stretch>
            <a:fillRect/>
          </a:stretch>
        </p:blipFill>
        <p:spPr bwMode="auto">
          <a:xfrm>
            <a:off x="4429125" y="4500563"/>
            <a:ext cx="1357313" cy="2038350"/>
          </a:xfrm>
          <a:prstGeom prst="rect">
            <a:avLst/>
          </a:prstGeom>
          <a:noFill/>
          <a:ln w="9525">
            <a:noFill/>
            <a:miter lim="800000"/>
            <a:headEnd/>
            <a:tailEnd/>
          </a:ln>
        </p:spPr>
      </p:pic>
      <p:pic>
        <p:nvPicPr>
          <p:cNvPr id="8203" name="Picture 2" descr="Z:\Publications\2009_ABS_Hjorring_Bibliotek\Hjørring billeder\Billeder\Til møde den 12. maj\IMG_4913.JPG"/>
          <p:cNvPicPr>
            <a:picLocks noChangeAspect="1" noChangeArrowheads="1"/>
          </p:cNvPicPr>
          <p:nvPr/>
        </p:nvPicPr>
        <p:blipFill>
          <a:blip r:embed="rId7"/>
          <a:srcRect/>
          <a:stretch>
            <a:fillRect/>
          </a:stretch>
        </p:blipFill>
        <p:spPr bwMode="auto">
          <a:xfrm>
            <a:off x="6143625" y="4857750"/>
            <a:ext cx="2214563" cy="1476375"/>
          </a:xfrm>
          <a:prstGeom prst="rect">
            <a:avLst/>
          </a:prstGeom>
          <a:noFill/>
          <a:ln w="9525">
            <a:noFill/>
            <a:miter lim="800000"/>
            <a:headEnd/>
            <a:tailEnd/>
          </a:ln>
        </p:spPr>
      </p:pic>
      <p:pic>
        <p:nvPicPr>
          <p:cNvPr id="8204" name="Picture 19" descr="Z:\Publications\2009_ABS_Hjorring_Bibliotek\Hjørring billeder\Billeder\Maj_Maria\IMG_4976.JPG"/>
          <p:cNvPicPr>
            <a:picLocks noChangeAspect="1" noChangeArrowheads="1"/>
          </p:cNvPicPr>
          <p:nvPr/>
        </p:nvPicPr>
        <p:blipFill>
          <a:blip r:embed="rId8"/>
          <a:srcRect/>
          <a:stretch>
            <a:fillRect/>
          </a:stretch>
        </p:blipFill>
        <p:spPr bwMode="auto">
          <a:xfrm>
            <a:off x="428625" y="4929188"/>
            <a:ext cx="2143125" cy="1428750"/>
          </a:xfrm>
          <a:prstGeom prst="rect">
            <a:avLst/>
          </a:prstGeom>
          <a:noFill/>
          <a:ln w="9525">
            <a:noFill/>
            <a:miter lim="800000"/>
            <a:headEnd/>
            <a:tailEnd/>
          </a:ln>
        </p:spPr>
      </p:pic>
      <p:pic>
        <p:nvPicPr>
          <p:cNvPr id="8205" name="Picture 6" descr="Z:\Publications\2009_ABS_Hjorring_Bibliotek\Hjørring billeder\Billeder\Til møde den 12. maj\IMG_4762.JPG"/>
          <p:cNvPicPr>
            <a:picLocks noChangeAspect="1" noChangeArrowheads="1"/>
          </p:cNvPicPr>
          <p:nvPr/>
        </p:nvPicPr>
        <p:blipFill>
          <a:blip r:embed="rId9"/>
          <a:srcRect/>
          <a:stretch>
            <a:fillRect/>
          </a:stretch>
        </p:blipFill>
        <p:spPr bwMode="auto">
          <a:xfrm>
            <a:off x="6500813" y="571500"/>
            <a:ext cx="1966912" cy="1309688"/>
          </a:xfrm>
          <a:prstGeom prst="rect">
            <a:avLst/>
          </a:prstGeom>
          <a:noFill/>
          <a:ln w="9525">
            <a:noFill/>
            <a:miter lim="800000"/>
            <a:headEnd/>
            <a:tailEnd/>
          </a:ln>
        </p:spPr>
      </p:pic>
      <p:sp>
        <p:nvSpPr>
          <p:cNvPr id="15" name="Pladsholder til sidefod 4"/>
          <p:cNvSpPr>
            <a:spLocks noGrp="1"/>
          </p:cNvSpPr>
          <p:nvPr>
            <p:ph type="ftr" sz="quarter" idx="11"/>
          </p:nvPr>
        </p:nvSpPr>
        <p:spPr>
          <a:xfrm>
            <a:off x="2857500" y="6357938"/>
            <a:ext cx="2895600" cy="365125"/>
          </a:xfrm>
        </p:spPr>
        <p:txBody>
          <a:bodyPr/>
          <a:lstStyle/>
          <a:p>
            <a:pPr>
              <a:defRPr/>
            </a:pPr>
            <a:r>
              <a:rPr lang="da-DK" dirty="0" smtClean="0"/>
              <a:t>Valinka Suenson - Aalborg Universitet </a:t>
            </a:r>
            <a:r>
              <a:rPr lang="da-DK" dirty="0" err="1" smtClean="0"/>
              <a:t>vsue@aod.aau.dk</a:t>
            </a:r>
            <a:endParaRPr lang="da-DK"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p:cNvSpPr>
            <a:spLocks noGrp="1"/>
          </p:cNvSpPr>
          <p:nvPr>
            <p:ph type="dt" sz="quarter" idx="10"/>
          </p:nvPr>
        </p:nvSpPr>
        <p:spPr/>
        <p:txBody>
          <a:bodyPr/>
          <a:lstStyle/>
          <a:p>
            <a:pPr>
              <a:defRPr/>
            </a:pPr>
            <a:fld id="{EEFC592A-C20A-4A90-BC86-8B46ECD314ED}" type="datetime1">
              <a:rPr lang="da-DK"/>
              <a:pPr>
                <a:defRPr/>
              </a:pPr>
              <a:t>26-06-2009</a:t>
            </a:fld>
            <a:endParaRPr lang="da-DK" dirty="0"/>
          </a:p>
        </p:txBody>
      </p:sp>
      <p:sp>
        <p:nvSpPr>
          <p:cNvPr id="6" name="Pladsholder til diasnummer 5"/>
          <p:cNvSpPr>
            <a:spLocks noGrp="1"/>
          </p:cNvSpPr>
          <p:nvPr>
            <p:ph type="sldNum" sz="quarter" idx="12"/>
          </p:nvPr>
        </p:nvSpPr>
        <p:spPr/>
        <p:txBody>
          <a:bodyPr/>
          <a:lstStyle/>
          <a:p>
            <a:pPr>
              <a:defRPr/>
            </a:pPr>
            <a:fld id="{3806CE5F-B33A-48E8-A673-7705D7B7575C}" type="slidenum">
              <a:rPr lang="da-DK" smtClean="0"/>
              <a:pPr>
                <a:defRPr/>
              </a:pPr>
              <a:t>8</a:t>
            </a:fld>
            <a:endParaRPr lang="da-DK"/>
          </a:p>
        </p:txBody>
      </p:sp>
      <p:pic>
        <p:nvPicPr>
          <p:cNvPr id="9220" name="Picture 2" descr="C:\Users\vsue\Desktop\skærmbillede.png"/>
          <p:cNvPicPr>
            <a:picLocks noChangeAspect="1" noChangeArrowheads="1"/>
          </p:cNvPicPr>
          <p:nvPr/>
        </p:nvPicPr>
        <p:blipFill>
          <a:blip r:embed="rId3"/>
          <a:srcRect/>
          <a:stretch>
            <a:fillRect/>
          </a:stretch>
        </p:blipFill>
        <p:spPr bwMode="auto">
          <a:xfrm>
            <a:off x="642938" y="1785938"/>
            <a:ext cx="6805612" cy="4192587"/>
          </a:xfrm>
          <a:prstGeom prst="rect">
            <a:avLst/>
          </a:prstGeom>
          <a:noFill/>
          <a:ln w="9525">
            <a:noFill/>
            <a:miter lim="800000"/>
            <a:headEnd/>
            <a:tailEnd/>
          </a:ln>
        </p:spPr>
      </p:pic>
      <p:pic>
        <p:nvPicPr>
          <p:cNvPr id="9221" name="Picture 5" descr="http://www.montsystem.dk/images/Foto_PC.jpg">
            <a:hlinkClick r:id="rId4"/>
          </p:cNvPr>
          <p:cNvPicPr>
            <a:picLocks noChangeAspect="1" noChangeArrowheads="1"/>
          </p:cNvPicPr>
          <p:nvPr/>
        </p:nvPicPr>
        <p:blipFill>
          <a:blip r:embed="rId5"/>
          <a:srcRect/>
          <a:stretch>
            <a:fillRect/>
          </a:stretch>
        </p:blipFill>
        <p:spPr bwMode="auto">
          <a:xfrm>
            <a:off x="6072188" y="4500563"/>
            <a:ext cx="2913062" cy="2000250"/>
          </a:xfrm>
          <a:prstGeom prst="rect">
            <a:avLst/>
          </a:prstGeom>
          <a:noFill/>
          <a:ln w="9525">
            <a:noFill/>
            <a:miter lim="800000"/>
            <a:headEnd/>
            <a:tailEnd/>
          </a:ln>
        </p:spPr>
      </p:pic>
      <p:pic>
        <p:nvPicPr>
          <p:cNvPr id="9222" name="Picture 7" descr="C:\Documents and Settings\Henriette\Skrivebord\Det mangfoldige Byrum\Diasshow\GREEN.png"/>
          <p:cNvPicPr>
            <a:picLocks noChangeAspect="1" noChangeArrowheads="1"/>
          </p:cNvPicPr>
          <p:nvPr/>
        </p:nvPicPr>
        <p:blipFill>
          <a:blip r:embed="rId6"/>
          <a:srcRect/>
          <a:stretch>
            <a:fillRect/>
          </a:stretch>
        </p:blipFill>
        <p:spPr bwMode="auto">
          <a:xfrm>
            <a:off x="3429000" y="857250"/>
            <a:ext cx="5715000" cy="95250"/>
          </a:xfrm>
          <a:prstGeom prst="rect">
            <a:avLst/>
          </a:prstGeom>
          <a:noFill/>
          <a:ln w="9525">
            <a:noFill/>
            <a:miter lim="800000"/>
            <a:headEnd/>
            <a:tailEnd/>
          </a:ln>
        </p:spPr>
      </p:pic>
      <p:pic>
        <p:nvPicPr>
          <p:cNvPr id="9223" name="Picture 15" descr="Z:\Publications\2009_ABS_Hjorring_Bibliotek\Hjørring billeder\Billeder\Maj_Maria\IMG_4820.JPG"/>
          <p:cNvPicPr>
            <a:picLocks noChangeAspect="1" noChangeArrowheads="1"/>
          </p:cNvPicPr>
          <p:nvPr/>
        </p:nvPicPr>
        <p:blipFill>
          <a:blip r:embed="rId7"/>
          <a:srcRect/>
          <a:stretch>
            <a:fillRect/>
          </a:stretch>
        </p:blipFill>
        <p:spPr bwMode="auto">
          <a:xfrm>
            <a:off x="428625" y="428625"/>
            <a:ext cx="1714500" cy="1143000"/>
          </a:xfrm>
          <a:prstGeom prst="rect">
            <a:avLst/>
          </a:prstGeom>
          <a:noFill/>
          <a:ln w="9525">
            <a:noFill/>
            <a:miter lim="800000"/>
            <a:headEnd/>
            <a:tailEnd/>
          </a:ln>
        </p:spPr>
      </p:pic>
      <p:sp>
        <p:nvSpPr>
          <p:cNvPr id="9" name="Pladsholder til sidefod 4"/>
          <p:cNvSpPr>
            <a:spLocks noGrp="1"/>
          </p:cNvSpPr>
          <p:nvPr>
            <p:ph type="ftr" sz="quarter" idx="11"/>
          </p:nvPr>
        </p:nvSpPr>
        <p:spPr>
          <a:xfrm>
            <a:off x="2857500" y="6357938"/>
            <a:ext cx="2895600" cy="365125"/>
          </a:xfrm>
        </p:spPr>
        <p:txBody>
          <a:bodyPr/>
          <a:lstStyle/>
          <a:p>
            <a:pPr>
              <a:defRPr/>
            </a:pPr>
            <a:r>
              <a:rPr lang="da-DK" dirty="0" smtClean="0"/>
              <a:t>Valinka Suenson - Aalborg Universitet </a:t>
            </a:r>
            <a:r>
              <a:rPr lang="da-DK" dirty="0" err="1" smtClean="0"/>
              <a:t>vsue@aod.aau.dk</a:t>
            </a:r>
            <a:endParaRPr lang="da-DK"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2"/>
          <p:cNvSpPr>
            <a:spLocks noGrp="1"/>
          </p:cNvSpPr>
          <p:nvPr>
            <p:ph idx="1"/>
          </p:nvPr>
        </p:nvSpPr>
        <p:spPr>
          <a:xfrm>
            <a:off x="5500688" y="1285875"/>
            <a:ext cx="2971800" cy="2143125"/>
          </a:xfrm>
        </p:spPr>
        <p:txBody>
          <a:bodyPr/>
          <a:lstStyle/>
          <a:p>
            <a:pPr eaLnBrk="1" hangingPunct="1">
              <a:buFont typeface="Arial" charset="0"/>
              <a:buNone/>
              <a:defRPr/>
            </a:pPr>
            <a:r>
              <a:rPr lang="da-DK" sz="1800" dirty="0" smtClean="0">
                <a:solidFill>
                  <a:schemeClr val="bg1">
                    <a:lumMod val="50000"/>
                  </a:schemeClr>
                </a:solidFill>
                <a:latin typeface="Tw Cen MT" pitchFamily="34" charset="0"/>
              </a:rPr>
              <a:t>	</a:t>
            </a:r>
          </a:p>
          <a:p>
            <a:pPr eaLnBrk="1" hangingPunct="1">
              <a:buFont typeface="Arial" charset="0"/>
              <a:buNone/>
              <a:defRPr/>
            </a:pPr>
            <a:endParaRPr lang="da-DK" sz="1800" dirty="0" smtClean="0">
              <a:solidFill>
                <a:schemeClr val="bg1">
                  <a:lumMod val="50000"/>
                </a:schemeClr>
              </a:solidFill>
              <a:latin typeface="Tw Cen MT" pitchFamily="34" charset="0"/>
            </a:endParaRPr>
          </a:p>
          <a:p>
            <a:pPr eaLnBrk="1" hangingPunct="1">
              <a:buFont typeface="Arial" charset="0"/>
              <a:buNone/>
              <a:defRPr/>
            </a:pPr>
            <a:endParaRPr lang="da-DK" sz="1800" b="1" dirty="0" smtClean="0">
              <a:solidFill>
                <a:schemeClr val="bg1">
                  <a:lumMod val="95000"/>
                </a:schemeClr>
              </a:solidFill>
            </a:endParaRPr>
          </a:p>
          <a:p>
            <a:pPr eaLnBrk="1" hangingPunct="1">
              <a:buFont typeface="Arial" charset="0"/>
              <a:buNone/>
              <a:defRPr/>
            </a:pPr>
            <a:r>
              <a:rPr lang="da-DK" sz="1800" b="1" dirty="0" smtClean="0">
                <a:solidFill>
                  <a:srgbClr val="00B050"/>
                </a:solidFill>
              </a:rPr>
              <a:t>::</a:t>
            </a:r>
            <a:r>
              <a:rPr lang="da-DK" sz="1800" b="1" dirty="0" smtClean="0">
                <a:solidFill>
                  <a:schemeClr val="bg1">
                    <a:lumMod val="95000"/>
                  </a:schemeClr>
                </a:solidFill>
              </a:rPr>
              <a:t>    </a:t>
            </a:r>
            <a:r>
              <a:rPr lang="en-GB" sz="1800" dirty="0" smtClean="0">
                <a:solidFill>
                  <a:schemeClr val="bg1">
                    <a:lumMod val="95000"/>
                  </a:schemeClr>
                </a:solidFill>
              </a:rPr>
              <a:t>An online and real time </a:t>
            </a:r>
          </a:p>
          <a:p>
            <a:pPr eaLnBrk="1" hangingPunct="1">
              <a:buFont typeface="Arial" charset="0"/>
              <a:buNone/>
              <a:defRPr/>
            </a:pPr>
            <a:r>
              <a:rPr lang="en-GB" sz="1800" dirty="0" smtClean="0">
                <a:solidFill>
                  <a:schemeClr val="bg1">
                    <a:lumMod val="95000"/>
                  </a:schemeClr>
                </a:solidFill>
              </a:rPr>
              <a:t>	mapping of movement patterns in the Library</a:t>
            </a:r>
            <a:r>
              <a:rPr lang="da-DK" sz="1800" dirty="0" smtClean="0">
                <a:solidFill>
                  <a:schemeClr val="bg1">
                    <a:lumMod val="95000"/>
                  </a:schemeClr>
                </a:solidFill>
              </a:rPr>
              <a:t>	</a:t>
            </a:r>
          </a:p>
          <a:p>
            <a:pPr eaLnBrk="1" hangingPunct="1">
              <a:buFont typeface="Arial" charset="0"/>
              <a:buNone/>
              <a:defRPr/>
            </a:pPr>
            <a:endParaRPr lang="da-DK" sz="1800" dirty="0" smtClean="0">
              <a:solidFill>
                <a:schemeClr val="bg1">
                  <a:lumMod val="95000"/>
                </a:schemeClr>
              </a:solidFill>
            </a:endParaRPr>
          </a:p>
        </p:txBody>
      </p:sp>
      <p:sp>
        <p:nvSpPr>
          <p:cNvPr id="7" name="Title 1"/>
          <p:cNvSpPr txBox="1">
            <a:spLocks/>
          </p:cNvSpPr>
          <p:nvPr/>
        </p:nvSpPr>
        <p:spPr bwMode="auto">
          <a:xfrm>
            <a:off x="7286625" y="142875"/>
            <a:ext cx="2428875" cy="1214438"/>
          </a:xfrm>
          <a:prstGeom prst="rect">
            <a:avLst/>
          </a:prstGeom>
          <a:noFill/>
          <a:ln w="9525">
            <a:noFill/>
            <a:miter lim="800000"/>
            <a:headEnd/>
            <a:tailEnd/>
          </a:ln>
        </p:spPr>
        <p:txBody>
          <a:bodyPr anchor="ctr"/>
          <a:lstStyle/>
          <a:p>
            <a:pPr algn="ctr">
              <a:defRPr/>
            </a:pPr>
            <a:endParaRPr lang="da-DK" sz="2800" dirty="0">
              <a:solidFill>
                <a:srgbClr val="00B050"/>
              </a:solidFill>
              <a:latin typeface="Tw Cen MT" pitchFamily="34" charset="0"/>
              <a:ea typeface="+mj-ea"/>
              <a:cs typeface="+mj-cs"/>
            </a:endParaRPr>
          </a:p>
        </p:txBody>
      </p:sp>
      <p:sp>
        <p:nvSpPr>
          <p:cNvPr id="9" name="Pladsholder til dato 3"/>
          <p:cNvSpPr>
            <a:spLocks noGrp="1"/>
          </p:cNvSpPr>
          <p:nvPr>
            <p:ph type="dt" sz="quarter" idx="10"/>
          </p:nvPr>
        </p:nvSpPr>
        <p:spPr>
          <a:xfrm>
            <a:off x="457200" y="6500813"/>
            <a:ext cx="2133600" cy="365125"/>
          </a:xfrm>
        </p:spPr>
        <p:txBody>
          <a:bodyPr/>
          <a:lstStyle/>
          <a:p>
            <a:pPr>
              <a:defRPr/>
            </a:pPr>
            <a:fld id="{6A4E2F7D-5617-466C-8465-38DE2D634723}" type="datetime1">
              <a:rPr lang="da-DK" sz="1000">
                <a:latin typeface="Tw Cen MT" pitchFamily="34" charset="0"/>
              </a:rPr>
              <a:pPr>
                <a:defRPr/>
              </a:pPr>
              <a:t>26-06-2009</a:t>
            </a:fld>
            <a:endParaRPr lang="da-DK" sz="1000" dirty="0">
              <a:latin typeface="Tw Cen MT" pitchFamily="34" charset="0"/>
            </a:endParaRPr>
          </a:p>
        </p:txBody>
      </p:sp>
      <p:sp>
        <p:nvSpPr>
          <p:cNvPr id="10" name="Pladsholder til diasnummer 4"/>
          <p:cNvSpPr>
            <a:spLocks noGrp="1"/>
          </p:cNvSpPr>
          <p:nvPr>
            <p:ph type="sldNum" sz="quarter" idx="12"/>
          </p:nvPr>
        </p:nvSpPr>
        <p:spPr>
          <a:xfrm>
            <a:off x="6553200" y="6500813"/>
            <a:ext cx="2133600" cy="365125"/>
          </a:xfrm>
        </p:spPr>
        <p:txBody>
          <a:bodyPr/>
          <a:lstStyle/>
          <a:p>
            <a:pPr>
              <a:defRPr/>
            </a:pPr>
            <a:fld id="{318BC988-1DFD-4568-AD4C-9C86533283AD}" type="slidenum">
              <a:rPr lang="da-DK" sz="1000" smtClean="0">
                <a:latin typeface="Tw Cen MT" pitchFamily="34" charset="0"/>
              </a:rPr>
              <a:pPr>
                <a:defRPr/>
              </a:pPr>
              <a:t>9</a:t>
            </a:fld>
            <a:endParaRPr lang="da-DK" sz="1000">
              <a:latin typeface="Tw Cen MT" pitchFamily="34" charset="0"/>
            </a:endParaRPr>
          </a:p>
        </p:txBody>
      </p:sp>
      <p:pic>
        <p:nvPicPr>
          <p:cNvPr id="10246" name="Picture 7" descr="C:\Documents and Settings\Henriette\Skrivebord\Det mangfoldige Byrum\Diasshow\GREEN.png"/>
          <p:cNvPicPr>
            <a:picLocks noChangeAspect="1" noChangeArrowheads="1"/>
          </p:cNvPicPr>
          <p:nvPr/>
        </p:nvPicPr>
        <p:blipFill>
          <a:blip r:embed="rId3"/>
          <a:srcRect/>
          <a:stretch>
            <a:fillRect/>
          </a:stretch>
        </p:blipFill>
        <p:spPr bwMode="auto">
          <a:xfrm>
            <a:off x="0" y="857250"/>
            <a:ext cx="5715000" cy="95250"/>
          </a:xfrm>
          <a:prstGeom prst="rect">
            <a:avLst/>
          </a:prstGeom>
          <a:noFill/>
          <a:ln w="9525">
            <a:noFill/>
            <a:miter lim="800000"/>
            <a:headEnd/>
            <a:tailEnd/>
          </a:ln>
        </p:spPr>
      </p:pic>
      <p:pic>
        <p:nvPicPr>
          <p:cNvPr id="10247" name="Picture 3">
            <a:hlinkClick r:id="rId4"/>
          </p:cNvPr>
          <p:cNvPicPr>
            <a:picLocks noChangeAspect="1" noChangeArrowheads="1"/>
          </p:cNvPicPr>
          <p:nvPr/>
        </p:nvPicPr>
        <p:blipFill>
          <a:blip r:embed="rId5"/>
          <a:srcRect/>
          <a:stretch>
            <a:fillRect/>
          </a:stretch>
        </p:blipFill>
        <p:spPr bwMode="auto">
          <a:xfrm>
            <a:off x="428625" y="1428750"/>
            <a:ext cx="3429000" cy="3146425"/>
          </a:xfrm>
          <a:prstGeom prst="rect">
            <a:avLst/>
          </a:prstGeom>
          <a:noFill/>
          <a:ln w="9525">
            <a:noFill/>
            <a:miter lim="800000"/>
            <a:headEnd/>
            <a:tailEnd/>
          </a:ln>
        </p:spPr>
      </p:pic>
      <p:pic>
        <p:nvPicPr>
          <p:cNvPr id="10248" name="Picture 22" descr="Z:\Publications\2009_ABS_Hjorring_Bibliotek\Hjørring billeder\Billeder\Fotos_maj_Henry\IMG_4766.JPG"/>
          <p:cNvPicPr>
            <a:picLocks noChangeAspect="1" noChangeArrowheads="1"/>
          </p:cNvPicPr>
          <p:nvPr/>
        </p:nvPicPr>
        <p:blipFill>
          <a:blip r:embed="rId6"/>
          <a:srcRect/>
          <a:stretch>
            <a:fillRect/>
          </a:stretch>
        </p:blipFill>
        <p:spPr bwMode="auto">
          <a:xfrm>
            <a:off x="6572250" y="357188"/>
            <a:ext cx="2043113" cy="1360487"/>
          </a:xfrm>
          <a:prstGeom prst="rect">
            <a:avLst/>
          </a:prstGeom>
          <a:noFill/>
          <a:ln w="9525">
            <a:noFill/>
            <a:miter lim="800000"/>
            <a:headEnd/>
            <a:tailEnd/>
          </a:ln>
        </p:spPr>
      </p:pic>
      <p:pic>
        <p:nvPicPr>
          <p:cNvPr id="10249" name="Billede 10" descr="dummy.png"/>
          <p:cNvPicPr>
            <a:picLocks noChangeAspect="1"/>
          </p:cNvPicPr>
          <p:nvPr/>
        </p:nvPicPr>
        <p:blipFill>
          <a:blip r:embed="rId7"/>
          <a:srcRect/>
          <a:stretch>
            <a:fillRect/>
          </a:stretch>
        </p:blipFill>
        <p:spPr bwMode="auto">
          <a:xfrm>
            <a:off x="4714875" y="3500438"/>
            <a:ext cx="4275138" cy="3041650"/>
          </a:xfrm>
          <a:prstGeom prst="rect">
            <a:avLst/>
          </a:prstGeom>
          <a:noFill/>
          <a:ln w="9525">
            <a:noFill/>
            <a:miter lim="800000"/>
            <a:headEnd/>
            <a:tailEnd/>
          </a:ln>
        </p:spPr>
      </p:pic>
      <p:sp>
        <p:nvSpPr>
          <p:cNvPr id="10250" name="Tekstboks 12"/>
          <p:cNvSpPr txBox="1">
            <a:spLocks noChangeArrowheads="1"/>
          </p:cNvSpPr>
          <p:nvPr/>
        </p:nvSpPr>
        <p:spPr bwMode="auto">
          <a:xfrm>
            <a:off x="0" y="928688"/>
            <a:ext cx="2500298" cy="461665"/>
          </a:xfrm>
          <a:prstGeom prst="rect">
            <a:avLst/>
          </a:prstGeom>
          <a:noFill/>
          <a:ln w="9525">
            <a:noFill/>
            <a:miter lim="800000"/>
            <a:headEnd/>
            <a:tailEnd/>
          </a:ln>
        </p:spPr>
        <p:txBody>
          <a:bodyPr wrap="square">
            <a:spAutoFit/>
          </a:bodyPr>
          <a:lstStyle/>
          <a:p>
            <a:r>
              <a:rPr lang="en-GB" sz="2400" dirty="0" smtClean="0">
                <a:solidFill>
                  <a:srgbClr val="00B050"/>
                </a:solidFill>
                <a:latin typeface="Tw Cen MT" pitchFamily="34" charset="0"/>
              </a:rPr>
              <a:t>Two </a:t>
            </a:r>
            <a:r>
              <a:rPr lang="en-GB" sz="2400" dirty="0">
                <a:solidFill>
                  <a:srgbClr val="00B050"/>
                </a:solidFill>
                <a:latin typeface="Tw Cen MT" pitchFamily="34" charset="0"/>
              </a:rPr>
              <a:t>kinds of maps</a:t>
            </a:r>
            <a:endParaRPr lang="da-DK" sz="2400" dirty="0"/>
          </a:p>
        </p:txBody>
      </p:sp>
      <p:sp>
        <p:nvSpPr>
          <p:cNvPr id="10251" name="Tekstboks 16"/>
          <p:cNvSpPr txBox="1">
            <a:spLocks noChangeArrowheads="1"/>
          </p:cNvSpPr>
          <p:nvPr/>
        </p:nvSpPr>
        <p:spPr bwMode="auto">
          <a:xfrm>
            <a:off x="1000125" y="4714875"/>
            <a:ext cx="2500313" cy="2289175"/>
          </a:xfrm>
          <a:prstGeom prst="rect">
            <a:avLst/>
          </a:prstGeom>
          <a:noFill/>
          <a:ln w="9525">
            <a:noFill/>
            <a:miter lim="800000"/>
            <a:headEnd/>
            <a:tailEnd/>
          </a:ln>
        </p:spPr>
        <p:txBody>
          <a:bodyPr>
            <a:spAutoFit/>
          </a:bodyPr>
          <a:lstStyle/>
          <a:p>
            <a:r>
              <a:rPr lang="da-DK" b="1">
                <a:solidFill>
                  <a:srgbClr val="00B050"/>
                </a:solidFill>
                <a:latin typeface="Calibri" pitchFamily="34" charset="0"/>
              </a:rPr>
              <a:t>::</a:t>
            </a:r>
            <a:r>
              <a:rPr lang="da-DK">
                <a:solidFill>
                  <a:srgbClr val="F2F2F2"/>
                </a:solidFill>
                <a:latin typeface="Calibri" pitchFamily="34" charset="0"/>
              </a:rPr>
              <a:t>   </a:t>
            </a:r>
            <a:r>
              <a:rPr lang="en-GB">
                <a:solidFill>
                  <a:srgbClr val="F2F2F2"/>
                </a:solidFill>
                <a:latin typeface="Calibri" pitchFamily="34" charset="0"/>
              </a:rPr>
              <a:t>An online and real time mapping of places where the users stay the longest, regarding to gender, age, time of the day etc. </a:t>
            </a:r>
          </a:p>
          <a:p>
            <a:endParaRPr lang="da-DK"/>
          </a:p>
        </p:txBody>
      </p:sp>
      <p:sp>
        <p:nvSpPr>
          <p:cNvPr id="19" name="Pladsholder til sidefod 4"/>
          <p:cNvSpPr>
            <a:spLocks noGrp="1"/>
          </p:cNvSpPr>
          <p:nvPr>
            <p:ph type="ftr" sz="quarter" idx="11"/>
          </p:nvPr>
        </p:nvSpPr>
        <p:spPr>
          <a:xfrm>
            <a:off x="2071688" y="6357938"/>
            <a:ext cx="2895600" cy="365125"/>
          </a:xfrm>
        </p:spPr>
        <p:txBody>
          <a:bodyPr/>
          <a:lstStyle/>
          <a:p>
            <a:pPr>
              <a:defRPr/>
            </a:pPr>
            <a:r>
              <a:rPr lang="da-DK" dirty="0" smtClean="0"/>
              <a:t>Valinka Suenson - Aalborg Universitet </a:t>
            </a:r>
            <a:r>
              <a:rPr lang="da-DK" dirty="0" err="1" smtClean="0"/>
              <a:t>vsue@aod.aau.dk</a:t>
            </a:r>
            <a:endParaRPr lang="da-DK"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4762</TotalTime>
  <Words>818</Words>
  <Application>Microsoft Office PowerPoint</Application>
  <PresentationFormat>Skærmshow (4:3)</PresentationFormat>
  <Paragraphs>155</Paragraphs>
  <Slides>11</Slides>
  <Notes>10</Notes>
  <HiddenSlides>0</HiddenSlides>
  <MMClips>0</MMClips>
  <ScaleCrop>false</ScaleCrop>
  <HeadingPairs>
    <vt:vector size="4" baseType="variant">
      <vt:variant>
        <vt:lpstr>Tema</vt:lpstr>
      </vt:variant>
      <vt:variant>
        <vt:i4>1</vt:i4>
      </vt:variant>
      <vt:variant>
        <vt:lpstr>Diastitler</vt:lpstr>
      </vt:variant>
      <vt:variant>
        <vt:i4>11</vt:i4>
      </vt:variant>
    </vt:vector>
  </HeadingPairs>
  <TitlesOfParts>
    <vt:vector size="12" baseType="lpstr">
      <vt:lpstr>Office Theme</vt:lpstr>
      <vt:lpstr>TRACKING AND REGISTRATION OF  MOVEMENT PATTERNS  IN PUBLIC SPACES </vt:lpstr>
      <vt:lpstr>Dias nummer 2</vt:lpstr>
      <vt:lpstr>Dias nummer 3</vt:lpstr>
      <vt:lpstr>Dias nummer 4</vt:lpstr>
      <vt:lpstr>Dias nummer 5</vt:lpstr>
      <vt:lpstr>Dias nummer 6</vt:lpstr>
      <vt:lpstr>Dias nummer 7</vt:lpstr>
      <vt:lpstr>Dias nummer 8</vt:lpstr>
      <vt:lpstr>Dias nummer 9</vt:lpstr>
      <vt:lpstr>Dias nummer 10</vt:lpstr>
      <vt:lpstr>Dias nummer 11</vt:lpstr>
    </vt:vector>
  </TitlesOfParts>
  <Company>Arkitektur &amp; Design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Udvikling af evalueringsmetoder til idræts-, fritids- og kulturbyggeri</dc:title>
  <dc:creator>vsue</dc:creator>
  <cp:lastModifiedBy>vsue</cp:lastModifiedBy>
  <cp:revision>207</cp:revision>
  <dcterms:created xsi:type="dcterms:W3CDTF">2009-03-18T13:38:01Z</dcterms:created>
  <dcterms:modified xsi:type="dcterms:W3CDTF">2009-06-26T09:37:09Z</dcterms:modified>
</cp:coreProperties>
</file>