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0243463" cy="42845038"/>
  <p:notesSz cx="6669088" cy="9928225"/>
  <p:defaultTextStyle>
    <a:defPPr>
      <a:defRPr lang="da-D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2433"/>
    <a:srgbClr val="E37222"/>
    <a:srgbClr val="006983"/>
    <a:srgbClr val="909F98"/>
    <a:srgbClr val="00738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2465" autoAdjust="0"/>
    <p:restoredTop sz="94660"/>
  </p:normalViewPr>
  <p:slideViewPr>
    <p:cSldViewPr>
      <p:cViewPr>
        <p:scale>
          <a:sx n="25" d="100"/>
          <a:sy n="25" d="100"/>
        </p:scale>
        <p:origin x="-1392" y="-78"/>
      </p:cViewPr>
      <p:guideLst>
        <p:guide orient="horz" pos="13495"/>
        <p:guide pos="952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a-DK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226F062-72A7-4606-BB9C-ACD4D4F903C3}" type="datetimeFigureOut">
              <a:rPr lang="da-DK"/>
              <a:pPr/>
              <a:t>28-10-2013</a:t>
            </a:fld>
            <a:endParaRPr lang="da-DK"/>
          </a:p>
        </p:txBody>
      </p:sp>
      <p:sp>
        <p:nvSpPr>
          <p:cNvPr id="1434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2020888" y="744538"/>
            <a:ext cx="26273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6463"/>
            <a:ext cx="53355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a-DK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AF79D69-1513-4C35-88A7-F358F2DD3551}" type="slidenum">
              <a:rPr lang="da-DK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268260" y="13309741"/>
            <a:ext cx="25706944" cy="9183913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4536520" y="24278855"/>
            <a:ext cx="21170424" cy="109492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00C77-0468-41E5-BC54-D952DA635FA4}" type="datetimeFigureOut">
              <a:rPr lang="da-DK"/>
              <a:pPr>
                <a:defRPr/>
              </a:pPr>
              <a:t>28-10-2013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D0A63-6706-4A36-BA0F-C70678E9803A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613A5-A1AE-4714-AC7F-133DDA523687}" type="datetimeFigureOut">
              <a:rPr lang="da-DK"/>
              <a:pPr>
                <a:defRPr/>
              </a:pPr>
              <a:t>28-10-2013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824864-892B-4D97-94FA-37D74396137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025" y="27531913"/>
            <a:ext cx="25706944" cy="850950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2389025" y="18159558"/>
            <a:ext cx="25706944" cy="93723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19FDF-E479-42E9-B11A-58341F510A5D}" type="datetimeFigureOut">
              <a:rPr lang="da-DK"/>
              <a:pPr>
                <a:defRPr/>
              </a:pPr>
              <a:t>28-10-2013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43C14-3D5A-4C7D-8C99-357C42E2B85F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5003825" y="9997185"/>
            <a:ext cx="44756125" cy="2827574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50264009" y="9997185"/>
            <a:ext cx="44761374" cy="2827574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8E6C02-D289-4ACA-8FBD-6F21C8CFEE38}" type="datetimeFigureOut">
              <a:rPr lang="da-DK"/>
              <a:pPr>
                <a:defRPr/>
              </a:pPr>
              <a:t>28-10-2013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C0FA17-C613-4416-9F85-10988513E3F7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2174" y="1715788"/>
            <a:ext cx="27219117" cy="714084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512173" y="9590547"/>
            <a:ext cx="13362782" cy="399688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1512173" y="13587431"/>
            <a:ext cx="13362782" cy="2468548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15363262" y="9590547"/>
            <a:ext cx="13368031" cy="399688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15363262" y="13587431"/>
            <a:ext cx="13368031" cy="2468548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F4335-C3D8-4D63-814F-4AAF5AB6BF6F}" type="datetimeFigureOut">
              <a:rPr lang="da-DK"/>
              <a:pPr>
                <a:defRPr/>
              </a:pPr>
              <a:t>28-10-2013</a:t>
            </a:fld>
            <a:endParaRPr lang="da-DK"/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3E182-E658-42D2-9D1A-59350CBBB40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0AF5E-D94C-44F3-B4BE-8D6058ACE4ED}" type="datetimeFigureOut">
              <a:rPr lang="da-DK"/>
              <a:pPr>
                <a:defRPr/>
              </a:pPr>
              <a:t>28-10-2013</a:t>
            </a:fld>
            <a:endParaRPr lang="da-DK"/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06427-A329-464B-98AC-AFD00237F7F9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BCD25-3D98-41FC-BC12-1E14871124EC}" type="datetimeFigureOut">
              <a:rPr lang="da-DK"/>
              <a:pPr>
                <a:defRPr/>
              </a:pPr>
              <a:t>28-10-2013</a:t>
            </a:fld>
            <a:endParaRPr lang="da-DK"/>
          </a:p>
        </p:txBody>
      </p:sp>
      <p:sp>
        <p:nvSpPr>
          <p:cNvPr id="3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139ED-0D26-4FA7-B20F-B4E22C05148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2176" y="1705867"/>
            <a:ext cx="9949891" cy="72598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1824354" y="1705877"/>
            <a:ext cx="16906936" cy="3656705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512176" y="8965730"/>
            <a:ext cx="9949891" cy="293071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F118D-4BF8-43A2-8EF5-A12EF471000C}" type="datetimeFigureOut">
              <a:rPr lang="da-DK"/>
              <a:pPr>
                <a:defRPr/>
              </a:pPr>
              <a:t>28-10-2013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EB535-8200-4314-8A8B-8DE1C77AF73F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27930" y="29991527"/>
            <a:ext cx="18146078" cy="35406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927930" y="3828283"/>
            <a:ext cx="18146078" cy="2570702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5927930" y="33532196"/>
            <a:ext cx="18146078" cy="50283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14DFA-9364-4493-88E7-6C54B95AE734}" type="datetimeFigureOut">
              <a:rPr lang="da-DK"/>
              <a:pPr>
                <a:defRPr/>
              </a:pPr>
              <a:t>28-10-2013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179C4A-43C0-429B-9F24-7DC0135F72F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C2FB7-0099-4E64-A0EC-9C6AF7325286}" type="datetimeFigureOut">
              <a:rPr lang="da-DK"/>
              <a:pPr>
                <a:defRPr/>
              </a:pPr>
              <a:t>28-10-2013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34171-AB8C-4F81-87C4-6A36697984CA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72521307" y="1715798"/>
            <a:ext cx="22504077" cy="36557132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5003824" y="1715798"/>
            <a:ext cx="67013422" cy="36557132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FC72F1-5A81-42A4-86F7-D38D77564824}" type="datetimeFigureOut">
              <a:rPr lang="da-DK"/>
              <a:pPr>
                <a:defRPr/>
              </a:pPr>
              <a:t>28-10-2013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2672D-624E-4432-A6AE-80DA6DECE437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dsholder til titel 1"/>
          <p:cNvSpPr>
            <a:spLocks noGrp="1"/>
          </p:cNvSpPr>
          <p:nvPr>
            <p:ph type="title"/>
          </p:nvPr>
        </p:nvSpPr>
        <p:spPr bwMode="auto">
          <a:xfrm>
            <a:off x="1512888" y="1716088"/>
            <a:ext cx="27217687" cy="714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titeltypografi i masteren</a:t>
            </a:r>
          </a:p>
        </p:txBody>
      </p:sp>
      <p:sp>
        <p:nvSpPr>
          <p:cNvPr id="1027" name="Pladsholder til tekst 2"/>
          <p:cNvSpPr>
            <a:spLocks noGrp="1"/>
          </p:cNvSpPr>
          <p:nvPr>
            <p:ph type="body" idx="1"/>
          </p:nvPr>
        </p:nvSpPr>
        <p:spPr bwMode="auto">
          <a:xfrm>
            <a:off x="1512888" y="9996488"/>
            <a:ext cx="27217687" cy="282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1512888" y="39711313"/>
            <a:ext cx="7056437" cy="2281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7057F4F-4864-4BD7-83CE-10013E0BEAB7}" type="datetimeFigureOut">
              <a:rPr lang="da-DK"/>
              <a:pPr>
                <a:defRPr/>
              </a:pPr>
              <a:t>28-10-2013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0333038" y="39711313"/>
            <a:ext cx="9577387" cy="2281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21674138" y="39711313"/>
            <a:ext cx="7056437" cy="2281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9A17979-3FB9-4387-8939-6A2A75D64E39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frundet rektangel 23"/>
          <p:cNvSpPr/>
          <p:nvPr/>
        </p:nvSpPr>
        <p:spPr>
          <a:xfrm>
            <a:off x="14401800" y="33735963"/>
            <a:ext cx="15408275" cy="464502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6600" b="1">
                <a:solidFill>
                  <a:schemeClr val="bg1"/>
                </a:solidFill>
                <a:cs typeface="Arial" charset="0"/>
              </a:rPr>
              <a:t>Conclusion</a:t>
            </a:r>
          </a:p>
          <a:p>
            <a:pPr>
              <a:defRPr/>
            </a:pPr>
            <a:r>
              <a:rPr lang="en-GB" sz="5400" b="1">
                <a:solidFill>
                  <a:schemeClr val="tx1"/>
                </a:solidFill>
              </a:rPr>
              <a:t>EPA, DHA and DPA were incorporated into granulocytes in patients receiving n-3 FA, but this was not associated with improved postoperative outcomes</a:t>
            </a:r>
            <a:endParaRPr lang="da-DK" sz="5400" b="1">
              <a:solidFill>
                <a:schemeClr val="tx1"/>
              </a:solidFill>
            </a:endParaRPr>
          </a:p>
        </p:txBody>
      </p:sp>
      <p:sp>
        <p:nvSpPr>
          <p:cNvPr id="7" name="Rektangel 6"/>
          <p:cNvSpPr/>
          <p:nvPr/>
        </p:nvSpPr>
        <p:spPr>
          <a:xfrm>
            <a:off x="0" y="39497000"/>
            <a:ext cx="30305375" cy="33480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Rektangel 21"/>
          <p:cNvSpPr/>
          <p:nvPr/>
        </p:nvSpPr>
        <p:spPr>
          <a:xfrm>
            <a:off x="0" y="0"/>
            <a:ext cx="30243463" cy="507682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rgbClr val="0069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00" b="1" dirty="0">
                <a:solidFill>
                  <a:schemeClr val="bg1"/>
                </a:solidFill>
              </a:rPr>
              <a:t>	</a:t>
            </a:r>
            <a:endParaRPr lang="en-US" dirty="0">
              <a:solidFill>
                <a:schemeClr val="bg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ktangel 5"/>
          <p:cNvSpPr/>
          <p:nvPr/>
        </p:nvSpPr>
        <p:spPr>
          <a:xfrm>
            <a:off x="0" y="4500563"/>
            <a:ext cx="30243463" cy="4895850"/>
          </a:xfrm>
          <a:prstGeom prst="rect">
            <a:avLst/>
          </a:prstGeom>
          <a:solidFill>
            <a:srgbClr val="8224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ktangel 7"/>
          <p:cNvSpPr/>
          <p:nvPr/>
        </p:nvSpPr>
        <p:spPr>
          <a:xfrm>
            <a:off x="0" y="39208075"/>
            <a:ext cx="30305375" cy="647700"/>
          </a:xfrm>
          <a:prstGeom prst="rect">
            <a:avLst/>
          </a:prstGeom>
          <a:solidFill>
            <a:srgbClr val="8224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319" name="Tekstboks 11"/>
          <p:cNvSpPr txBox="1">
            <a:spLocks noChangeArrowheads="1"/>
          </p:cNvSpPr>
          <p:nvPr/>
        </p:nvSpPr>
        <p:spPr bwMode="auto">
          <a:xfrm>
            <a:off x="720725" y="4645025"/>
            <a:ext cx="28384500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1200"/>
              </a:spcAft>
            </a:pPr>
            <a:r>
              <a:rPr lang="en-US" sz="3600" b="1" i="1">
                <a:solidFill>
                  <a:schemeClr val="bg1"/>
                </a:solidFill>
                <a:latin typeface="Calibri" pitchFamily="34" charset="0"/>
                <a:cs typeface="Arial" charset="0"/>
              </a:rPr>
              <a:t>Lone Schmidt Sørensen¹</a:t>
            </a:r>
            <a:r>
              <a:rPr lang="en-US" sz="3600" b="1" i="1">
                <a:solidFill>
                  <a:schemeClr val="bg1"/>
                </a:solidFill>
                <a:latin typeface="Calibri" pitchFamily="34" charset="0"/>
              </a:rPr>
              <a:t>; </a:t>
            </a:r>
            <a:r>
              <a:rPr lang="en-US" sz="3600" b="1" i="1">
                <a:solidFill>
                  <a:schemeClr val="bg1"/>
                </a:solidFill>
                <a:latin typeface="Calibri" pitchFamily="34" charset="0"/>
                <a:cs typeface="Arial" charset="0"/>
              </a:rPr>
              <a:t>Ole Thorlacius-Ussing</a:t>
            </a:r>
            <a:r>
              <a:rPr lang="en-US" sz="3600" b="1" i="1" baseline="30000">
                <a:solidFill>
                  <a:schemeClr val="bg1"/>
                </a:solidFill>
                <a:latin typeface="Calibri" pitchFamily="34" charset="0"/>
                <a:cs typeface="Arial" charset="0"/>
              </a:rPr>
              <a:t>1</a:t>
            </a:r>
            <a:r>
              <a:rPr lang="en-US" sz="3600" b="1" i="1">
                <a:solidFill>
                  <a:schemeClr val="bg1"/>
                </a:solidFill>
                <a:latin typeface="Calibri" pitchFamily="34" charset="0"/>
                <a:cs typeface="Arial" charset="0"/>
              </a:rPr>
              <a:t>; </a:t>
            </a:r>
            <a:r>
              <a:rPr lang="en-GB" sz="3600" b="1" i="1">
                <a:solidFill>
                  <a:schemeClr val="bg1"/>
                </a:solidFill>
                <a:latin typeface="Calibri" pitchFamily="34" charset="0"/>
              </a:rPr>
              <a:t>Erik. B. Schmidt²</a:t>
            </a:r>
            <a:r>
              <a:rPr lang="da-DK" sz="3600" b="1" i="1">
                <a:solidFill>
                  <a:schemeClr val="bg1"/>
                </a:solidFill>
                <a:latin typeface="Calibri" pitchFamily="34" charset="0"/>
              </a:rPr>
              <a:t>; </a:t>
            </a:r>
            <a:r>
              <a:rPr lang="en-GB" sz="3600" b="1" i="1">
                <a:solidFill>
                  <a:schemeClr val="bg1"/>
                </a:solidFill>
                <a:latin typeface="Calibri" pitchFamily="34" charset="0"/>
              </a:rPr>
              <a:t>Henrik H. Rasmussen³</a:t>
            </a:r>
            <a:r>
              <a:rPr lang="da-DK" sz="3600" b="1" i="1">
                <a:solidFill>
                  <a:schemeClr val="bg1"/>
                </a:solidFill>
                <a:latin typeface="Calibri" pitchFamily="34" charset="0"/>
              </a:rPr>
              <a:t>; </a:t>
            </a:r>
            <a:r>
              <a:rPr lang="en-GB" sz="3600" b="1" i="1">
                <a:solidFill>
                  <a:schemeClr val="bg1"/>
                </a:solidFill>
                <a:latin typeface="Calibri" pitchFamily="34" charset="0"/>
              </a:rPr>
              <a:t>S. Lundbye-Christensen²;</a:t>
            </a:r>
            <a:r>
              <a:rPr lang="da-DK" sz="3600" b="1" i="1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GB" sz="3600" b="1" i="1">
                <a:solidFill>
                  <a:schemeClr val="bg1"/>
                </a:solidFill>
                <a:latin typeface="Calibri" pitchFamily="34" charset="0"/>
              </a:rPr>
              <a:t>P. C. Calder</a:t>
            </a:r>
            <a:r>
              <a:rPr lang="en-GB" sz="3600" b="1" i="1" baseline="30000">
                <a:solidFill>
                  <a:schemeClr val="bg1"/>
                </a:solidFill>
                <a:latin typeface="Calibri" pitchFamily="34" charset="0"/>
              </a:rPr>
              <a:t>4</a:t>
            </a:r>
            <a:r>
              <a:rPr lang="da-DK" sz="3600" b="1" i="1">
                <a:solidFill>
                  <a:schemeClr val="bg1"/>
                </a:solidFill>
                <a:latin typeface="Calibri" pitchFamily="34" charset="0"/>
              </a:rPr>
              <a:t>; </a:t>
            </a:r>
            <a:r>
              <a:rPr lang="en-GB" sz="3600" b="1" i="1">
                <a:solidFill>
                  <a:schemeClr val="bg1"/>
                </a:solidFill>
                <a:latin typeface="Calibri" pitchFamily="34" charset="0"/>
              </a:rPr>
              <a:t>K. Lindorff-Larsen⁵</a:t>
            </a:r>
          </a:p>
          <a:p>
            <a:pPr>
              <a:spcAft>
                <a:spcPts val="1200"/>
              </a:spcAft>
            </a:pPr>
            <a:r>
              <a:rPr lang="en-US" sz="3600" b="1" i="1">
                <a:solidFill>
                  <a:schemeClr val="bg1"/>
                </a:solidFill>
                <a:latin typeface="Calibri" pitchFamily="34" charset="0"/>
                <a:cs typeface="Arial" charset="0"/>
              </a:rPr>
              <a:t>¹Department of Gastrointestinal Surgery, Aalborg University Hospital</a:t>
            </a:r>
            <a:r>
              <a:rPr lang="en-GB" sz="3600" b="1" i="1">
                <a:solidFill>
                  <a:schemeClr val="bg1"/>
                </a:solidFill>
                <a:latin typeface="Calibri" pitchFamily="34" charset="0"/>
              </a:rPr>
              <a:t>; ²Department of Cardiology, Centre for Cardiovascular Research, Aalborg University Hospital;</a:t>
            </a:r>
            <a:r>
              <a:rPr lang="da-DK" sz="3600" b="1" i="1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GB" sz="3600" b="1" i="1">
                <a:solidFill>
                  <a:schemeClr val="bg1"/>
                </a:solidFill>
                <a:latin typeface="Calibri" pitchFamily="34" charset="0"/>
              </a:rPr>
              <a:t>³Centre for Nutrition and Bowel Disease, Aalborg University Hospital; </a:t>
            </a:r>
            <a:r>
              <a:rPr lang="en-GB" sz="3600" b="1" i="1" baseline="30000">
                <a:solidFill>
                  <a:schemeClr val="bg1"/>
                </a:solidFill>
                <a:latin typeface="Verdana" pitchFamily="34" charset="0"/>
              </a:rPr>
              <a:t>4</a:t>
            </a:r>
            <a:r>
              <a:rPr lang="en-GB" sz="3600" b="1" i="1">
                <a:solidFill>
                  <a:schemeClr val="bg1"/>
                </a:solidFill>
                <a:latin typeface="Calibri" pitchFamily="34" charset="0"/>
              </a:rPr>
              <a:t>Human Development and Health Academic Unit, Faculty of Medicine, University of Southampton, Southampton, UK and </a:t>
            </a:r>
            <a:r>
              <a:rPr lang="en-GB" altLang="ja-JP" sz="3600" b="1" i="1">
                <a:solidFill>
                  <a:schemeClr val="bg1"/>
                </a:solidFill>
                <a:latin typeface="Calibri" pitchFamily="34" charset="0"/>
                <a:cs typeface="ＭＳ Ｐゴシック"/>
              </a:rPr>
              <a:t>National Institute for Health Research Southampton Biomedical Research Centre, University Hospital Southampton NHS Foundation Trust and University of Southampton, Southampton, UK</a:t>
            </a:r>
            <a:r>
              <a:rPr lang="da-DK" altLang="ja-JP" sz="3600" b="1" i="1">
                <a:solidFill>
                  <a:schemeClr val="bg1"/>
                </a:solidFill>
                <a:latin typeface="Calibri" pitchFamily="34" charset="0"/>
                <a:cs typeface="ＭＳ Ｐゴシック"/>
              </a:rPr>
              <a:t>; </a:t>
            </a:r>
            <a:r>
              <a:rPr lang="da-DK" altLang="ja-JP" sz="3600" b="1" i="1" baseline="30000">
                <a:solidFill>
                  <a:schemeClr val="bg1"/>
                </a:solidFill>
                <a:latin typeface="Calibri" pitchFamily="34" charset="0"/>
                <a:cs typeface="ＭＳ Ｐゴシック"/>
              </a:rPr>
              <a:t>5</a:t>
            </a:r>
            <a:r>
              <a:rPr lang="en-GB" sz="3600" b="1" i="1">
                <a:solidFill>
                  <a:schemeClr val="bg1"/>
                </a:solidFill>
                <a:latin typeface="Calibri" pitchFamily="34" charset="0"/>
              </a:rPr>
              <a:t>NordSim,</a:t>
            </a:r>
            <a:r>
              <a:rPr lang="en-GB" altLang="ja-JP" sz="3600" b="1" i="1">
                <a:solidFill>
                  <a:schemeClr val="bg1"/>
                </a:solidFill>
                <a:latin typeface="Calibri" pitchFamily="34" charset="0"/>
                <a:cs typeface="ＭＳ Ｐゴシック"/>
              </a:rPr>
              <a:t> Centre for Simulation, Skills Training, Science and Innovation, Aalborg University Hospital</a:t>
            </a:r>
            <a:r>
              <a:rPr lang="da-DK" altLang="ja-JP" sz="3600">
                <a:solidFill>
                  <a:schemeClr val="bg1"/>
                </a:solidFill>
                <a:latin typeface="Calibri" pitchFamily="34" charset="0"/>
                <a:cs typeface="ＭＳ Ｐゴシック"/>
              </a:rPr>
              <a:t> </a:t>
            </a:r>
            <a:endParaRPr lang="en-US" sz="3600">
              <a:solidFill>
                <a:schemeClr val="bg1"/>
              </a:solidFill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3320" name="Rektangel 29"/>
          <p:cNvSpPr>
            <a:spLocks noChangeArrowheads="1"/>
          </p:cNvSpPr>
          <p:nvPr/>
        </p:nvSpPr>
        <p:spPr bwMode="auto">
          <a:xfrm>
            <a:off x="720725" y="36469638"/>
            <a:ext cx="3167063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>
            <a:spAutoFit/>
          </a:bodyPr>
          <a:lstStyle/>
          <a:p>
            <a:r>
              <a:rPr lang="en-US" sz="2400" b="1">
                <a:solidFill>
                  <a:srgbClr val="17375E"/>
                </a:solidFill>
                <a:latin typeface="Calibri" pitchFamily="34" charset="0"/>
              </a:rPr>
              <a:t>Contact</a:t>
            </a:r>
          </a:p>
          <a:p>
            <a:r>
              <a:rPr lang="en-US" sz="2400">
                <a:latin typeface="Calibri" pitchFamily="34" charset="0"/>
              </a:rPr>
              <a:t>Lone Schmidt Sørensen</a:t>
            </a:r>
          </a:p>
          <a:p>
            <a:r>
              <a:rPr lang="en-US" sz="2400">
                <a:latin typeface="Calibri" pitchFamily="34" charset="0"/>
              </a:rPr>
              <a:t>lss@rn.dk</a:t>
            </a:r>
          </a:p>
          <a:p>
            <a:endParaRPr lang="en-US" sz="2400" b="1">
              <a:solidFill>
                <a:srgbClr val="17375E"/>
              </a:solidFill>
              <a:latin typeface="Calibri" pitchFamily="34" charset="0"/>
            </a:endParaRPr>
          </a:p>
          <a:p>
            <a:r>
              <a:rPr lang="en-US" sz="2400" b="1">
                <a:solidFill>
                  <a:srgbClr val="17375E"/>
                </a:solidFill>
                <a:latin typeface="Calibri" pitchFamily="34" charset="0"/>
              </a:rPr>
              <a:t>Conflicts of interest: </a:t>
            </a:r>
            <a:r>
              <a:rPr lang="en-US" sz="2400">
                <a:latin typeface="Calibri" pitchFamily="34" charset="0"/>
              </a:rPr>
              <a:t>None to declare</a:t>
            </a:r>
          </a:p>
          <a:p>
            <a:endParaRPr lang="en-US" sz="2400" u="sng">
              <a:latin typeface="Calibri" pitchFamily="34" charset="0"/>
            </a:endParaRPr>
          </a:p>
        </p:txBody>
      </p:sp>
      <p:pic>
        <p:nvPicPr>
          <p:cNvPr id="1332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52738" y="41713150"/>
            <a:ext cx="12988925" cy="59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2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0725" y="40144700"/>
            <a:ext cx="12641263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3" name="Tekstboks 24"/>
          <p:cNvSpPr txBox="1">
            <a:spLocks noChangeArrowheads="1"/>
          </p:cNvSpPr>
          <p:nvPr/>
        </p:nvSpPr>
        <p:spPr bwMode="auto">
          <a:xfrm>
            <a:off x="15770225" y="10548938"/>
            <a:ext cx="13823950" cy="841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 b="1">
                <a:latin typeface="Calibri" pitchFamily="34" charset="0"/>
                <a:cs typeface="Arial" charset="0"/>
              </a:rPr>
              <a:t>Results:</a:t>
            </a:r>
          </a:p>
          <a:p>
            <a:r>
              <a:rPr lang="en-GB" sz="4800">
                <a:latin typeface="Calibri" pitchFamily="34" charset="0"/>
              </a:rPr>
              <a:t>In total 148 consecutive patients (68 females, 80 males; mean age 71 (range 41-89) years) were randomised. There was no significant difference between groups regarding infectious or non-infectious postoperative complications (P = 1.000). Granulocyte levels of EPA, DHA and docosapentaenoic acid (DPA) were significantly higher (P &lt; 0.001) in the active compared with the control group. AA in granulocytes was significantly lower (P&lt; 0.001) in the active group compared with the control group.</a:t>
            </a:r>
            <a:endParaRPr lang="en-GB" sz="4800" b="1" i="1">
              <a:latin typeface="Calibri" pitchFamily="34" charset="0"/>
            </a:endParaRPr>
          </a:p>
        </p:txBody>
      </p:sp>
      <p:sp>
        <p:nvSpPr>
          <p:cNvPr id="13324" name="Tekstboks 16"/>
          <p:cNvSpPr txBox="1">
            <a:spLocks noChangeArrowheads="1"/>
          </p:cNvSpPr>
          <p:nvPr/>
        </p:nvSpPr>
        <p:spPr bwMode="auto">
          <a:xfrm>
            <a:off x="720725" y="15230475"/>
            <a:ext cx="14617700" cy="1134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 b="1">
                <a:latin typeface="Calibri" pitchFamily="34" charset="0"/>
                <a:cs typeface="Arial" charset="0"/>
              </a:rPr>
              <a:t>Methods:</a:t>
            </a:r>
          </a:p>
          <a:p>
            <a:r>
              <a:rPr lang="en-GB" sz="4800">
                <a:latin typeface="Calibri" pitchFamily="34" charset="0"/>
              </a:rPr>
              <a:t>In a randomised, double-blind, prospective, placebo-controlled, single-centre trial, patients referred for elective colorectal cancer surgery, received either an n-3 FA-enriched oral nutritional supplement (ONS) (Supportan® Fresenius Kabi, Bad Homburg Germany; 200 ml twice daily) providing 2.0 g of eicosapentaenoic acid (EPA) and 1.0 g of docosahexaenoic acid (DHA) per day or a standard isocaloric and isonitrogenous ONS for 7 days before and 7 days after surgery. Primary endpoint was infectious and non-infectious complications within 30 postoperative days. Secondary endpoints were length of stay in hospital, intensive care unit stay, readmissions and concentrations of marine n-3 FA and arachidonic acid (AA) in granulocyte membranes.</a:t>
            </a:r>
            <a:r>
              <a:rPr lang="da-DK" sz="4800">
                <a:latin typeface="Calibri" pitchFamily="34" charset="0"/>
              </a:rPr>
              <a:t> </a:t>
            </a:r>
            <a:endParaRPr lang="en-US" sz="4800">
              <a:latin typeface="Calibri" pitchFamily="34" charset="0"/>
            </a:endParaRPr>
          </a:p>
        </p:txBody>
      </p:sp>
      <p:sp>
        <p:nvSpPr>
          <p:cNvPr id="13325" name="Tekstboks 30"/>
          <p:cNvSpPr txBox="1">
            <a:spLocks noChangeArrowheads="1"/>
          </p:cNvSpPr>
          <p:nvPr/>
        </p:nvSpPr>
        <p:spPr bwMode="auto">
          <a:xfrm>
            <a:off x="647700" y="10693400"/>
            <a:ext cx="14544675" cy="329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6600" b="1">
                <a:latin typeface="Calibri" pitchFamily="34" charset="0"/>
              </a:rPr>
              <a:t>Background:</a:t>
            </a:r>
            <a:r>
              <a:rPr lang="en-GB" sz="4800" b="1" i="1">
                <a:latin typeface="Calibri" pitchFamily="34" charset="0"/>
              </a:rPr>
              <a:t> </a:t>
            </a:r>
          </a:p>
          <a:p>
            <a:r>
              <a:rPr lang="en-GB" sz="4800">
                <a:latin typeface="Calibri" pitchFamily="34" charset="0"/>
              </a:rPr>
              <a:t>Omega-3 fatty acids (n-3 FA) may have beneficial clinical effects and n-3 FA supplements may improve outcome after surgery</a:t>
            </a:r>
            <a:r>
              <a:rPr lang="da-DK" sz="4800">
                <a:latin typeface="Calibri" pitchFamily="34" charset="0"/>
              </a:rPr>
              <a:t> </a:t>
            </a:r>
            <a:endParaRPr lang="en-US" sz="4800">
              <a:latin typeface="Calibri" pitchFamily="34" charset="0"/>
            </a:endParaRPr>
          </a:p>
        </p:txBody>
      </p:sp>
      <p:sp>
        <p:nvSpPr>
          <p:cNvPr id="13326" name="Tekstboks 25"/>
          <p:cNvSpPr txBox="1">
            <a:spLocks noChangeArrowheads="1"/>
          </p:cNvSpPr>
          <p:nvPr/>
        </p:nvSpPr>
        <p:spPr bwMode="auto">
          <a:xfrm>
            <a:off x="720725" y="755650"/>
            <a:ext cx="28082875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8000" b="1">
                <a:solidFill>
                  <a:schemeClr val="bg1"/>
                </a:solidFill>
                <a:latin typeface="Calibri" pitchFamily="34" charset="0"/>
              </a:rPr>
              <a:t>RANDOMISED CLINICAL TRIAL OF PERIOPERATIVE OMEGA-3 FATTY ACID SUPPLEMENTS IN ELECTIVE COLORECTAL CANCER SURGERY</a:t>
            </a:r>
            <a:endParaRPr lang="da-DK" sz="80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327" name="Rectangle 51"/>
          <p:cNvSpPr>
            <a:spLocks noChangeArrowheads="1"/>
          </p:cNvSpPr>
          <p:nvPr/>
        </p:nvSpPr>
        <p:spPr bwMode="auto">
          <a:xfrm>
            <a:off x="15841663" y="19981863"/>
            <a:ext cx="1080135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GB" sz="3600" b="1">
                <a:latin typeface="Calibri" pitchFamily="34" charset="0"/>
                <a:ea typeface="Times New Roman" pitchFamily="18" charset="0"/>
                <a:cs typeface="Arial" charset="0"/>
              </a:rPr>
              <a:t>Table 7</a:t>
            </a:r>
            <a:r>
              <a:rPr lang="en-GB" sz="3600">
                <a:latin typeface="Calibri" pitchFamily="34" charset="0"/>
                <a:ea typeface="Times New Roman" pitchFamily="18" charset="0"/>
                <a:cs typeface="Arial" charset="0"/>
              </a:rPr>
              <a:t> Granulocyte FA on day of operation in the control and active groups  </a:t>
            </a:r>
            <a:endParaRPr lang="da-DK" sz="3600">
              <a:latin typeface="Calibri" pitchFamily="34" charset="0"/>
              <a:ea typeface="Times New Roman" pitchFamily="18" charset="0"/>
              <a:cs typeface="Arial" charset="0"/>
            </a:endParaRPr>
          </a:p>
          <a:p>
            <a:pPr eaLnBrk="0" hangingPunct="0"/>
            <a:endParaRPr lang="da-DK" sz="3600">
              <a:latin typeface="Calibri" pitchFamily="34" charset="0"/>
              <a:ea typeface="Times New Roman" pitchFamily="18" charset="0"/>
              <a:cs typeface="Arial" charset="0"/>
            </a:endParaRPr>
          </a:p>
        </p:txBody>
      </p:sp>
      <p:graphicFrame>
        <p:nvGraphicFramePr>
          <p:cNvPr id="13418" name="Group 106"/>
          <p:cNvGraphicFramePr>
            <a:graphicFrameLocks noGrp="1"/>
          </p:cNvGraphicFramePr>
          <p:nvPr/>
        </p:nvGraphicFramePr>
        <p:xfrm>
          <a:off x="15841663" y="21423313"/>
          <a:ext cx="12457112" cy="10152062"/>
        </p:xfrm>
        <a:graphic>
          <a:graphicData uri="http://schemas.openxmlformats.org/drawingml/2006/table">
            <a:tbl>
              <a:tblPr/>
              <a:tblGrid>
                <a:gridCol w="4152900"/>
                <a:gridCol w="4151312"/>
                <a:gridCol w="4152900"/>
              </a:tblGrid>
              <a:tr h="1223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Fatty acid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Control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Active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0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EPA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0.54 (0.42-0.74)</a:t>
                      </a:r>
                      <a:endParaRPr kumimoji="0" lang="en-GB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2.10*** (1.83-2.55)</a:t>
                      </a:r>
                      <a:endParaRPr kumimoji="0" lang="en-GB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2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DPA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0.54 (0.42-0.74)</a:t>
                      </a:r>
                      <a:endParaRPr kumimoji="0" lang="en-GB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2.11*** (1.83-2.55)</a:t>
                      </a:r>
                      <a:endParaRPr kumimoji="0" lang="en-GB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0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DHA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1.31 (1.10-1.57)</a:t>
                      </a:r>
                      <a:endParaRPr kumimoji="0" lang="en-GB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1.61 *** (1.34-1.84)</a:t>
                      </a:r>
                      <a:endParaRPr kumimoji="0" lang="en-GB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0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Total n-3 FA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2.44 (1.98-2.97)</a:t>
                      </a:r>
                      <a:endParaRPr kumimoji="0" lang="en-US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5.95 *** (5.20-6.75)</a:t>
                      </a:r>
                      <a:endParaRPr kumimoji="0" lang="en-GB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0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AA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12.51 (11.65-13.19)</a:t>
                      </a:r>
                      <a:endParaRPr kumimoji="0" lang="en-GB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11.61*** (10.67-12.48)</a:t>
                      </a:r>
                      <a:endParaRPr kumimoji="0" lang="en-GB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350" name="Rectangle 103"/>
          <p:cNvSpPr>
            <a:spLocks noChangeArrowheads="1"/>
          </p:cNvSpPr>
          <p:nvPr/>
        </p:nvSpPr>
        <p:spPr bwMode="auto">
          <a:xfrm>
            <a:off x="16057563" y="31503938"/>
            <a:ext cx="129000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GB" sz="3600">
                <a:latin typeface="Calibri" pitchFamily="34" charset="0"/>
                <a:ea typeface="Times New Roman" pitchFamily="18" charset="0"/>
                <a:cs typeface="Arial" charset="0"/>
              </a:rPr>
              <a:t>Data are median (IQR) percentage of the total FA content (</a:t>
            </a:r>
            <a:r>
              <a:rPr lang="en-GB" sz="360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weight %)</a:t>
            </a:r>
            <a:endParaRPr lang="da-DK" sz="3600">
              <a:latin typeface="Calibri" pitchFamily="34" charset="0"/>
              <a:ea typeface="Times New Roman" pitchFamily="18" charset="0"/>
              <a:cs typeface="Arial" charset="0"/>
            </a:endParaRPr>
          </a:p>
          <a:p>
            <a:pPr eaLnBrk="0" hangingPunct="0"/>
            <a:r>
              <a:rPr lang="en-GB" sz="3600">
                <a:latin typeface="Calibri" pitchFamily="34" charset="0"/>
                <a:ea typeface="Times New Roman" pitchFamily="18" charset="0"/>
                <a:cs typeface="Arial" charset="0"/>
              </a:rPr>
              <a:t> </a:t>
            </a:r>
            <a:r>
              <a:rPr lang="en-GB" sz="360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 *** P &lt; 0.001 vs. control group</a:t>
            </a:r>
            <a:endParaRPr lang="en-GB" sz="3600">
              <a:latin typeface="Calibri" pitchFamily="34" charset="0"/>
              <a:ea typeface="Times New Roman" pitchFamily="18" charset="0"/>
              <a:cs typeface="Arial" charset="0"/>
            </a:endParaRPr>
          </a:p>
        </p:txBody>
      </p:sp>
      <p:pic>
        <p:nvPicPr>
          <p:cNvPr id="13352" name="Picture 40" descr="Polyp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24188" y="28220988"/>
            <a:ext cx="8064500" cy="75263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3024</TotalTime>
  <Words>398</Words>
  <Application>Microsoft Office PowerPoint</Application>
  <PresentationFormat>Brugerdefineret</PresentationFormat>
  <Paragraphs>38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Designskabeloner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7" baseType="lpstr">
      <vt:lpstr>Arial</vt:lpstr>
      <vt:lpstr>Calibri</vt:lpstr>
      <vt:lpstr>Verdana</vt:lpstr>
      <vt:lpstr>ＭＳ Ｐゴシック</vt:lpstr>
      <vt:lpstr>Times New Roman</vt:lpstr>
      <vt:lpstr>Kontortema</vt:lpstr>
      <vt:lpstr>Dias nummer 1</vt:lpstr>
    </vt:vector>
  </TitlesOfParts>
  <Company>Region Nordjylland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Simon Ladefoged Rasmussen</dc:creator>
  <cp:lastModifiedBy>Lone Schmidt Sørensen </cp:lastModifiedBy>
  <cp:revision>298</cp:revision>
  <dcterms:created xsi:type="dcterms:W3CDTF">2013-09-09T15:45:16Z</dcterms:created>
  <dcterms:modified xsi:type="dcterms:W3CDTF">2013-10-28T12:21:23Z</dcterms:modified>
</cp:coreProperties>
</file>