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6" r:id="rId3"/>
    <p:sldId id="264" r:id="rId4"/>
    <p:sldId id="259" r:id="rId5"/>
    <p:sldId id="266" r:id="rId6"/>
    <p:sldId id="258" r:id="rId7"/>
    <p:sldId id="272" r:id="rId8"/>
    <p:sldId id="287" r:id="rId9"/>
    <p:sldId id="280" r:id="rId10"/>
    <p:sldId id="279" r:id="rId11"/>
    <p:sldId id="281" r:id="rId12"/>
    <p:sldId id="290" r:id="rId13"/>
    <p:sldId id="293" r:id="rId14"/>
    <p:sldId id="295" r:id="rId15"/>
    <p:sldId id="291" r:id="rId16"/>
    <p:sldId id="292" r:id="rId17"/>
    <p:sldId id="294" r:id="rId18"/>
    <p:sldId id="274" r:id="rId19"/>
    <p:sldId id="283" r:id="rId20"/>
    <p:sldId id="276" r:id="rId21"/>
    <p:sldId id="297" r:id="rId22"/>
    <p:sldId id="298" r:id="rId23"/>
    <p:sldId id="268" r:id="rId24"/>
    <p:sldId id="271" r:id="rId25"/>
  </p:sldIdLst>
  <p:sldSz cx="12192000" cy="6858000"/>
  <p:notesSz cx="6794500" cy="9906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513" autoAdjust="0"/>
  </p:normalViewPr>
  <p:slideViewPr>
    <p:cSldViewPr snapToGrid="0">
      <p:cViewPr varScale="1">
        <p:scale>
          <a:sx n="50" d="100"/>
          <a:sy n="50" d="100"/>
        </p:scale>
        <p:origin x="12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kr\AppData\Local\Microsoft\Windows\INetCache\Content.Outlook\J6JRUXCC\Nye%20tabeller%20-%20Involvering%20i%20loot%20boxes%20og%20skinbett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da-DK" sz="2400" dirty="0" smtClean="0"/>
              <a:t>Skin </a:t>
            </a:r>
            <a:r>
              <a:rPr lang="da-DK" sz="2400" dirty="0" err="1" smtClean="0"/>
              <a:t>betting</a:t>
            </a:r>
            <a:r>
              <a:rPr lang="da-DK" sz="2400" dirty="0" smtClean="0"/>
              <a:t> </a:t>
            </a:r>
            <a:r>
              <a:rPr lang="da-DK" sz="2400" dirty="0" err="1" smtClean="0"/>
              <a:t>experience</a:t>
            </a:r>
            <a:r>
              <a:rPr lang="da-DK" sz="2400" dirty="0" smtClean="0"/>
              <a:t> </a:t>
            </a:r>
            <a:endParaRPr lang="da-DK" sz="2400" dirty="0"/>
          </a:p>
        </c:rich>
      </c:tx>
      <c:layout>
        <c:manualLayout>
          <c:xMode val="edge"/>
          <c:yMode val="edge"/>
          <c:x val="0.22452303811378849"/>
          <c:y val="3.27850875876506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3544400009935667"/>
          <c:y val="0.14062046023316851"/>
          <c:w val="0.80356756667246243"/>
          <c:h val="0.60290392480009769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78-4AA9-9E6F-7B4945037788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78-4AA9-9E6F-7B494503778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DF99D40B-5301-46E1-8B07-13A4AFAF62CA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[VÆRDI]</a:t>
                    </a:fld>
                    <a:r>
                      <a:rPr lang="en-US">
                        <a:solidFill>
                          <a:sysClr val="windowText" lastClr="000000"/>
                        </a:solidFill>
                      </a:rPr>
                      <a:t> (119)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78-4AA9-9E6F-7B494503778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C718300-562B-4394-95B8-4405719E79F4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[VÆRDI]</a:t>
                    </a:fld>
                    <a:r>
                      <a:rPr lang="en-US">
                        <a:solidFill>
                          <a:sysClr val="windowText" lastClr="000000"/>
                        </a:solidFill>
                      </a:rPr>
                      <a:t> (836)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B78-4AA9-9E6F-7B49450377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'Ark1'!$A$26:$A$27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'Ark1'!$B$26:$B$27</c:f>
              <c:numCache>
                <c:formatCode>0.0%</c:formatCode>
                <c:ptCount val="2"/>
                <c:pt idx="0">
                  <c:v>0.125</c:v>
                </c:pt>
                <c:pt idx="1">
                  <c:v>0.875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78-4AA9-9E6F-7B4945037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7302080"/>
        <c:axId val="717302736"/>
      </c:barChart>
      <c:catAx>
        <c:axId val="717302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7302736"/>
        <c:crosses val="autoZero"/>
        <c:auto val="1"/>
        <c:lblAlgn val="ctr"/>
        <c:lblOffset val="100"/>
        <c:noMultiLvlLbl val="0"/>
      </c:catAx>
      <c:valAx>
        <c:axId val="71730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730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286175076373505"/>
          <c:y val="0.86683790510183989"/>
          <c:w val="0.14827336611393646"/>
          <c:h val="4.66102842418134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2400" b="1" dirty="0" err="1"/>
              <a:t>Loot</a:t>
            </a:r>
            <a:r>
              <a:rPr lang="da-DK" sz="2400" b="1" dirty="0"/>
              <a:t> </a:t>
            </a:r>
            <a:r>
              <a:rPr lang="da-DK" sz="2400" b="1" dirty="0" err="1"/>
              <a:t>box</a:t>
            </a:r>
            <a:r>
              <a:rPr lang="da-DK" sz="2400" b="1" dirty="0"/>
              <a:t> </a:t>
            </a:r>
            <a:r>
              <a:rPr lang="da-DK" sz="2400" b="1" dirty="0" err="1"/>
              <a:t>experience</a:t>
            </a:r>
            <a:endParaRPr lang="da-DK" sz="2400" b="1" dirty="0"/>
          </a:p>
        </c:rich>
      </c:tx>
      <c:layout>
        <c:manualLayout>
          <c:xMode val="edge"/>
          <c:yMode val="edge"/>
          <c:x val="0.31072375238542821"/>
          <c:y val="1.502843138170472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1390972447840859"/>
          <c:y val="5.1022837260008072E-2"/>
          <c:w val="0.88715133106522737"/>
          <c:h val="0.69864575608598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Earned loot box</c:v>
                </c:pt>
                <c:pt idx="1">
                  <c:v>Paid money to open loot box</c:v>
                </c:pt>
                <c:pt idx="2">
                  <c:v>Sold items from loot box</c:v>
                </c:pt>
              </c:strCache>
            </c:strRef>
          </c:cat>
          <c:val>
            <c:numRef>
              <c:f>'Ark1'!$B$2:$B$4</c:f>
              <c:numCache>
                <c:formatCode>0.00%</c:formatCode>
                <c:ptCount val="3"/>
                <c:pt idx="0">
                  <c:v>0.42499999999999999</c:v>
                </c:pt>
                <c:pt idx="1">
                  <c:v>0.19800000000000001</c:v>
                </c:pt>
                <c:pt idx="2">
                  <c:v>0.106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6-4018-9CEF-454F98E9BED7}"/>
            </c:ext>
          </c:extLst>
        </c:ser>
        <c:ser>
          <c:idx val="1"/>
          <c:order val="1"/>
          <c:tx>
            <c:strRef>
              <c:f>'Ark1'!$D$1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Earned loot box</c:v>
                </c:pt>
                <c:pt idx="1">
                  <c:v>Paid money to open loot box</c:v>
                </c:pt>
                <c:pt idx="2">
                  <c:v>Sold items from loot box</c:v>
                </c:pt>
              </c:strCache>
            </c:strRef>
          </c:cat>
          <c:val>
            <c:numRef>
              <c:f>'Ark1'!$D$2:$D$4</c:f>
              <c:numCache>
                <c:formatCode>0.00%</c:formatCode>
                <c:ptCount val="3"/>
                <c:pt idx="0">
                  <c:v>0.57499999999999996</c:v>
                </c:pt>
                <c:pt idx="1">
                  <c:v>0.80200000000000005</c:v>
                </c:pt>
                <c:pt idx="2">
                  <c:v>0.89900000000000002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36-4018-9CEF-454F98E9BE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0487024"/>
        <c:axId val="708861760"/>
      </c:barChart>
      <c:catAx>
        <c:axId val="51048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08861760"/>
        <c:crosses val="autoZero"/>
        <c:auto val="1"/>
        <c:lblAlgn val="ctr"/>
        <c:lblOffset val="100"/>
        <c:noMultiLvlLbl val="0"/>
      </c:catAx>
      <c:valAx>
        <c:axId val="70886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1048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636803495713436"/>
          <c:y val="0.87364558662950642"/>
          <c:w val="0.14255034202458863"/>
          <c:h val="4.57939862663149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E806E-6E8A-4EAD-882C-643D49A4EFAB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B2181-08B1-4202-AFC6-E32905B14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265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7717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baseline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482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6147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6897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734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1971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5290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81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047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3500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8038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222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6569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3975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2700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832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10536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2750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2843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4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358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1974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4410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2181-08B1-4202-AFC6-E32905B14D8E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171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364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606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780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814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154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572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851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00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321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390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663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34917-573F-44ED-AE38-86466D0A84F4}" type="datetimeFigureOut">
              <a:rPr lang="da-DK" smtClean="0"/>
              <a:t>10-06-2019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586FC-B3EF-49A5-8011-44A14CB6AD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851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95"/>
          <a:stretch/>
        </p:blipFill>
        <p:spPr>
          <a:xfrm>
            <a:off x="0" y="-28779"/>
            <a:ext cx="12192000" cy="6886779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934064" y="766916"/>
            <a:ext cx="10323871" cy="1465006"/>
          </a:xfrm>
          <a:prstGeom prst="rect">
            <a:avLst/>
          </a:prstGeom>
          <a:solidFill>
            <a:schemeClr val="bg2">
              <a:alpha val="7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400" b="1" dirty="0" err="1" smtClean="0">
                <a:solidFill>
                  <a:schemeClr val="tx1"/>
                </a:solidFill>
              </a:rPr>
              <a:t>Simulated</a:t>
            </a:r>
            <a:r>
              <a:rPr lang="da-DK" sz="4400" b="1" dirty="0" smtClean="0">
                <a:solidFill>
                  <a:schemeClr val="tx1"/>
                </a:solidFill>
              </a:rPr>
              <a:t> gambling </a:t>
            </a:r>
            <a:r>
              <a:rPr lang="da-DK" sz="4400" b="1" dirty="0" err="1" smtClean="0">
                <a:solidFill>
                  <a:schemeClr val="tx1"/>
                </a:solidFill>
              </a:rPr>
              <a:t>among</a:t>
            </a:r>
            <a:r>
              <a:rPr lang="da-DK" sz="4400" b="1" dirty="0" smtClean="0">
                <a:solidFill>
                  <a:schemeClr val="tx1"/>
                </a:solidFill>
              </a:rPr>
              <a:t> </a:t>
            </a:r>
            <a:r>
              <a:rPr lang="da-DK" sz="4400" b="1" dirty="0" err="1" smtClean="0">
                <a:solidFill>
                  <a:schemeClr val="tx1"/>
                </a:solidFill>
              </a:rPr>
              <a:t>young</a:t>
            </a:r>
            <a:r>
              <a:rPr lang="da-DK" sz="4400" b="1" dirty="0" smtClean="0">
                <a:solidFill>
                  <a:schemeClr val="tx1"/>
                </a:solidFill>
              </a:rPr>
              <a:t> Danes: </a:t>
            </a:r>
            <a:r>
              <a:rPr lang="da-DK" sz="4400" b="1" dirty="0" err="1" smtClean="0">
                <a:solidFill>
                  <a:schemeClr val="tx1"/>
                </a:solidFill>
              </a:rPr>
              <a:t>Findings</a:t>
            </a:r>
            <a:r>
              <a:rPr lang="da-DK" sz="4400" b="1" dirty="0" smtClean="0">
                <a:solidFill>
                  <a:schemeClr val="tx1"/>
                </a:solidFill>
              </a:rPr>
              <a:t> from a national </a:t>
            </a:r>
            <a:r>
              <a:rPr lang="da-DK" sz="4400" b="1" dirty="0" err="1" smtClean="0">
                <a:solidFill>
                  <a:schemeClr val="tx1"/>
                </a:solidFill>
              </a:rPr>
              <a:t>study</a:t>
            </a:r>
            <a:endParaRPr lang="da-DK" sz="4400" b="1" dirty="0" smtClean="0">
              <a:solidFill>
                <a:schemeClr val="tx1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2295518" y="5364866"/>
            <a:ext cx="7855606" cy="1265836"/>
          </a:xfrm>
          <a:prstGeom prst="rect">
            <a:avLst/>
          </a:prstGeom>
          <a:solidFill>
            <a:schemeClr val="bg2">
              <a:alpha val="7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i="1" dirty="0">
                <a:solidFill>
                  <a:schemeClr val="tx1"/>
                </a:solidFill>
              </a:rPr>
              <a:t>Søren Kristiansen, </a:t>
            </a:r>
            <a:r>
              <a:rPr lang="da-DK" sz="1600" i="1" dirty="0" err="1">
                <a:solidFill>
                  <a:schemeClr val="tx1"/>
                </a:solidFill>
              </a:rPr>
              <a:t>PhD</a:t>
            </a:r>
            <a:endParaRPr lang="da-DK" sz="1600" i="1" dirty="0">
              <a:solidFill>
                <a:schemeClr val="tx1"/>
              </a:solidFill>
            </a:endParaRPr>
          </a:p>
          <a:p>
            <a:pPr algn="ctr"/>
            <a:r>
              <a:rPr lang="da-DK" sz="1600" i="1" dirty="0">
                <a:solidFill>
                  <a:schemeClr val="tx1"/>
                </a:solidFill>
              </a:rPr>
              <a:t>Aalborg </a:t>
            </a:r>
            <a:r>
              <a:rPr lang="da-DK" sz="1600" i="1" dirty="0" err="1">
                <a:solidFill>
                  <a:schemeClr val="tx1"/>
                </a:solidFill>
              </a:rPr>
              <a:t>University</a:t>
            </a:r>
            <a:endParaRPr lang="da-DK" sz="1600" i="1" dirty="0">
              <a:solidFill>
                <a:schemeClr val="tx1"/>
              </a:solidFill>
            </a:endParaRPr>
          </a:p>
          <a:p>
            <a:pPr algn="ctr"/>
            <a:r>
              <a:rPr lang="da-DK" sz="1600" i="1" dirty="0" smtClean="0">
                <a:solidFill>
                  <a:schemeClr val="tx1"/>
                </a:solidFill>
              </a:rPr>
              <a:t>Research Assistant: Majbritt C. Severin</a:t>
            </a:r>
            <a:endParaRPr lang="da-DK" sz="1600" i="1" dirty="0">
              <a:solidFill>
                <a:schemeClr val="tx1"/>
              </a:solidFill>
            </a:endParaRPr>
          </a:p>
          <a:p>
            <a:pPr algn="ctr"/>
            <a:r>
              <a:rPr lang="da-DK" sz="1600" i="1" dirty="0">
                <a:solidFill>
                  <a:schemeClr val="tx1"/>
                </a:solidFill>
              </a:rPr>
              <a:t>Funding: </a:t>
            </a:r>
            <a:r>
              <a:rPr lang="da-DK" sz="1600" i="1" dirty="0" smtClean="0">
                <a:solidFill>
                  <a:schemeClr val="tx1"/>
                </a:solidFill>
              </a:rPr>
              <a:t>Spar Nord Foundation</a:t>
            </a:r>
            <a:endParaRPr lang="da-DK" sz="1600" i="1" dirty="0">
              <a:solidFill>
                <a:schemeClr val="tx1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4704" y="5453613"/>
            <a:ext cx="1713124" cy="101202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571" y="5567978"/>
            <a:ext cx="1810669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4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 smtClean="0"/>
              <a:t> </a:t>
            </a:r>
            <a:r>
              <a:rPr lang="da-DK" sz="4800" b="1" dirty="0" err="1"/>
              <a:t>S</a:t>
            </a:r>
            <a:r>
              <a:rPr lang="da-DK" sz="4800" b="1" dirty="0" err="1" smtClean="0"/>
              <a:t>imulated</a:t>
            </a:r>
            <a:r>
              <a:rPr lang="da-DK" sz="4800" b="1" dirty="0" smtClean="0"/>
              <a:t> gambling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67408" y="2333708"/>
            <a:ext cx="10810461" cy="3719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…”is a digitally simulated interactive gambling activity that does not directly involve monetary gain but is structurally identical to the standard format of a gambling activity due its wagering features and chance-determined outcomes of play (King et al., 2014:305)</a:t>
            </a:r>
          </a:p>
          <a:p>
            <a:pPr marL="0" indent="0">
              <a:buNone/>
            </a:pPr>
            <a:r>
              <a:rPr lang="en-US" dirty="0" smtClean="0"/>
              <a:t>…is </a:t>
            </a:r>
            <a:r>
              <a:rPr lang="en-US" dirty="0"/>
              <a:t>a rapidly growing gaming sector that is available through multiple platforms and is proving popular to a wide range of </a:t>
            </a:r>
            <a:r>
              <a:rPr lang="en-US" dirty="0" smtClean="0"/>
              <a:t>people” (Dickins &amp; Thomas, 2016:19). 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246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 smtClean="0"/>
              <a:t>Observations and </a:t>
            </a:r>
            <a:r>
              <a:rPr lang="da-DK" sz="4800" b="1" dirty="0" err="1" smtClean="0"/>
              <a:t>current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knowledge</a:t>
            </a:r>
            <a:r>
              <a:rPr lang="da-DK" sz="4800" b="1" dirty="0" smtClean="0"/>
              <a:t> 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508760"/>
            <a:ext cx="10810461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Many simulated </a:t>
            </a:r>
            <a:r>
              <a:rPr lang="en-US" dirty="0"/>
              <a:t>gambling </a:t>
            </a:r>
            <a:r>
              <a:rPr lang="en-US" dirty="0" smtClean="0"/>
              <a:t>games are marketed as youth friendly forms of entertainment</a:t>
            </a:r>
            <a:r>
              <a:rPr lang="en-US" dirty="0"/>
              <a:t> </a:t>
            </a:r>
            <a:r>
              <a:rPr lang="en-US" dirty="0" smtClean="0"/>
              <a:t>causing concerns </a:t>
            </a:r>
            <a:r>
              <a:rPr lang="en-US" dirty="0"/>
              <a:t>of early age gambling </a:t>
            </a:r>
            <a:r>
              <a:rPr lang="en-US" dirty="0" smtClean="0"/>
              <a:t>involvement (Armstrong et al., 2019).</a:t>
            </a:r>
          </a:p>
          <a:p>
            <a:r>
              <a:rPr lang="en-US" dirty="0" smtClean="0"/>
              <a:t>Evidence of video gaming (with gambling themes) as a risk factor for gambling problems later in life (</a:t>
            </a:r>
            <a:r>
              <a:rPr lang="en-US" dirty="0" err="1" smtClean="0"/>
              <a:t>Molde</a:t>
            </a:r>
            <a:r>
              <a:rPr lang="en-US" dirty="0" smtClean="0"/>
              <a:t> et al., 2019)</a:t>
            </a:r>
            <a:endParaRPr lang="en-US" dirty="0"/>
          </a:p>
          <a:p>
            <a:r>
              <a:rPr lang="en-US" dirty="0"/>
              <a:t>Past involvement in simulated digital gambling is associated with higher risk of pathological gambling (</a:t>
            </a:r>
            <a:r>
              <a:rPr lang="en-US" dirty="0" smtClean="0"/>
              <a:t>King</a:t>
            </a:r>
            <a:r>
              <a:rPr lang="en-US" dirty="0"/>
              <a:t> </a:t>
            </a:r>
            <a:r>
              <a:rPr lang="en-US" dirty="0" smtClean="0"/>
              <a:t>et al., </a:t>
            </a:r>
            <a:r>
              <a:rPr lang="en-US" dirty="0"/>
              <a:t>2014</a:t>
            </a:r>
            <a:r>
              <a:rPr lang="en-US" dirty="0" smtClean="0"/>
              <a:t>).</a:t>
            </a:r>
          </a:p>
          <a:p>
            <a:r>
              <a:rPr lang="en-US" dirty="0" smtClean="0"/>
              <a:t>Limited </a:t>
            </a:r>
            <a:r>
              <a:rPr lang="en-US" dirty="0"/>
              <a:t>amount of research examining </a:t>
            </a:r>
            <a:r>
              <a:rPr lang="en-US" dirty="0" smtClean="0"/>
              <a:t>possible </a:t>
            </a:r>
            <a:r>
              <a:rPr lang="en-US" dirty="0"/>
              <a:t>subtypes </a:t>
            </a:r>
            <a:r>
              <a:rPr lang="en-US" smtClean="0"/>
              <a:t>of simulated </a:t>
            </a:r>
            <a:r>
              <a:rPr lang="en-US" dirty="0" smtClean="0"/>
              <a:t>gamblers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449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a-DK" sz="4800" b="1" dirty="0" err="1" smtClean="0"/>
              <a:t>Other</a:t>
            </a:r>
            <a:r>
              <a:rPr lang="da-DK" sz="4800" b="1" dirty="0" smtClean="0"/>
              <a:t> dimensions of the ”</a:t>
            </a:r>
            <a:r>
              <a:rPr lang="da-DK" sz="4800" b="1" dirty="0" err="1" smtClean="0"/>
              <a:t>grey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area</a:t>
            </a:r>
            <a:r>
              <a:rPr lang="da-DK" sz="4800" b="1" dirty="0" smtClean="0"/>
              <a:t>”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6177" y="1053304"/>
            <a:ext cx="11424213" cy="4106545"/>
          </a:xfrm>
        </p:spPr>
        <p:txBody>
          <a:bodyPr/>
          <a:lstStyle/>
          <a:p>
            <a:r>
              <a:rPr lang="da-DK" u="sng" dirty="0" smtClean="0"/>
              <a:t>Skin </a:t>
            </a:r>
            <a:r>
              <a:rPr lang="da-DK" u="sng" dirty="0" err="1" smtClean="0"/>
              <a:t>betting</a:t>
            </a:r>
            <a:r>
              <a:rPr lang="da-DK" u="sng" dirty="0" smtClean="0"/>
              <a:t>:</a:t>
            </a:r>
            <a:r>
              <a:rPr lang="da-DK" dirty="0" smtClean="0"/>
              <a:t> </a:t>
            </a:r>
            <a:r>
              <a:rPr lang="en-US" dirty="0"/>
              <a:t> </a:t>
            </a:r>
            <a:r>
              <a:rPr lang="en-US" dirty="0" smtClean="0"/>
              <a:t>(1) trading </a:t>
            </a:r>
            <a:r>
              <a:rPr lang="en-US" dirty="0"/>
              <a:t>skins for money through </a:t>
            </a:r>
            <a:r>
              <a:rPr lang="en-US" dirty="0" smtClean="0"/>
              <a:t>deposit methods (2) deposit skins on internet sites to gamble with them and withdraw to Steam account</a:t>
            </a:r>
            <a:endParaRPr lang="da-DK" dirty="0" smtClean="0"/>
          </a:p>
          <a:p>
            <a:r>
              <a:rPr lang="da-DK" u="sng" dirty="0" err="1" smtClean="0"/>
              <a:t>Loot</a:t>
            </a:r>
            <a:r>
              <a:rPr lang="da-DK" u="sng" dirty="0" smtClean="0"/>
              <a:t> </a:t>
            </a:r>
            <a:r>
              <a:rPr lang="da-DK" u="sng" dirty="0" err="1" smtClean="0"/>
              <a:t>boxes</a:t>
            </a:r>
            <a:r>
              <a:rPr lang="da-DK" u="sng" dirty="0" smtClean="0"/>
              <a:t>:</a:t>
            </a:r>
            <a:r>
              <a:rPr lang="en-US" dirty="0"/>
              <a:t> </a:t>
            </a:r>
            <a:r>
              <a:rPr lang="en-US" dirty="0" smtClean="0"/>
              <a:t>in‐game </a:t>
            </a:r>
            <a:r>
              <a:rPr lang="en-US" dirty="0"/>
              <a:t>reward system that can be purchased repeatedly with real money to obtain a random selection of virtual </a:t>
            </a:r>
            <a:r>
              <a:rPr lang="en-US" dirty="0" smtClean="0"/>
              <a:t>items (King &amp; </a:t>
            </a:r>
            <a:r>
              <a:rPr lang="en-US" dirty="0" err="1" smtClean="0"/>
              <a:t>Delfabbro</a:t>
            </a:r>
            <a:r>
              <a:rPr lang="en-US" dirty="0" smtClean="0"/>
              <a:t> 2018).</a:t>
            </a:r>
            <a:endParaRPr lang="da-DK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81355">
            <a:off x="536422" y="3587568"/>
            <a:ext cx="5595347" cy="29948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Billed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82">
            <a:off x="6751768" y="3606715"/>
            <a:ext cx="4159250" cy="2956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008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 err="1" smtClean="0"/>
              <a:t>Study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objectives</a:t>
            </a:r>
            <a:r>
              <a:rPr lang="da-DK" sz="4800" b="1" dirty="0" smtClean="0"/>
              <a:t> 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50876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To </a:t>
            </a:r>
            <a:r>
              <a:rPr lang="da-DK" dirty="0" err="1" smtClean="0"/>
              <a:t>explore</a:t>
            </a:r>
            <a:r>
              <a:rPr lang="da-DK" dirty="0" smtClean="0"/>
              <a:t>: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err="1"/>
              <a:t>S</a:t>
            </a:r>
            <a:r>
              <a:rPr lang="da-DK" dirty="0" err="1" smtClean="0"/>
              <a:t>imulated</a:t>
            </a:r>
            <a:r>
              <a:rPr lang="da-DK" dirty="0" smtClean="0"/>
              <a:t> gambling </a:t>
            </a:r>
            <a:r>
              <a:rPr lang="da-DK" dirty="0" err="1" smtClean="0"/>
              <a:t>behavior</a:t>
            </a:r>
            <a:r>
              <a:rPr lang="da-DK" dirty="0" smtClean="0"/>
              <a:t> </a:t>
            </a:r>
            <a:r>
              <a:rPr lang="da-DK" dirty="0" err="1" smtClean="0"/>
              <a:t>among</a:t>
            </a:r>
            <a:r>
              <a:rPr lang="da-DK" dirty="0" smtClean="0"/>
              <a:t> </a:t>
            </a:r>
            <a:r>
              <a:rPr lang="da-DK" dirty="0" err="1" smtClean="0"/>
              <a:t>young</a:t>
            </a:r>
            <a:r>
              <a:rPr lang="da-DK" dirty="0" smtClean="0"/>
              <a:t> </a:t>
            </a:r>
            <a:r>
              <a:rPr lang="da-DK" dirty="0" err="1" smtClean="0"/>
              <a:t>people</a:t>
            </a:r>
            <a:r>
              <a:rPr lang="da-DK" dirty="0" smtClean="0"/>
              <a:t> (12-17) in Denmark </a:t>
            </a:r>
          </a:p>
          <a:p>
            <a:r>
              <a:rPr lang="da-DK" dirty="0" smtClean="0"/>
              <a:t>Relations </a:t>
            </a:r>
            <a:r>
              <a:rPr lang="da-DK" dirty="0" err="1" smtClean="0"/>
              <a:t>between</a:t>
            </a:r>
            <a:r>
              <a:rPr lang="da-DK" dirty="0" smtClean="0"/>
              <a:t> </a:t>
            </a:r>
            <a:r>
              <a:rPr lang="da-DK" dirty="0" err="1" smtClean="0"/>
              <a:t>simulated</a:t>
            </a:r>
            <a:r>
              <a:rPr lang="da-DK" dirty="0" smtClean="0"/>
              <a:t> gambling and </a:t>
            </a:r>
            <a:r>
              <a:rPr lang="da-DK" dirty="0" err="1" smtClean="0"/>
              <a:t>monetary</a:t>
            </a:r>
            <a:r>
              <a:rPr lang="da-DK" dirty="0" smtClean="0"/>
              <a:t> gambling</a:t>
            </a:r>
          </a:p>
          <a:p>
            <a:r>
              <a:rPr lang="da-DK" dirty="0" smtClean="0"/>
              <a:t>Skin </a:t>
            </a:r>
            <a:r>
              <a:rPr lang="da-DK" dirty="0" err="1" smtClean="0"/>
              <a:t>betting</a:t>
            </a:r>
            <a:r>
              <a:rPr lang="da-DK" dirty="0" smtClean="0"/>
              <a:t> and </a:t>
            </a:r>
            <a:r>
              <a:rPr lang="da-DK" dirty="0" err="1" smtClean="0"/>
              <a:t>loot</a:t>
            </a:r>
            <a:r>
              <a:rPr lang="da-DK" dirty="0" smtClean="0"/>
              <a:t> </a:t>
            </a:r>
            <a:r>
              <a:rPr lang="da-DK" dirty="0" err="1" smtClean="0"/>
              <a:t>box</a:t>
            </a:r>
            <a:r>
              <a:rPr lang="da-DK" dirty="0" smtClean="0"/>
              <a:t> </a:t>
            </a:r>
            <a:r>
              <a:rPr lang="da-DK" dirty="0" err="1" smtClean="0"/>
              <a:t>experiences</a:t>
            </a:r>
            <a:r>
              <a:rPr lang="da-DK" dirty="0" smtClean="0"/>
              <a:t> and </a:t>
            </a:r>
            <a:r>
              <a:rPr lang="da-DK" dirty="0" err="1" smtClean="0"/>
              <a:t>behavior</a:t>
            </a:r>
            <a:endParaRPr lang="da-DK" dirty="0" smtClean="0"/>
          </a:p>
          <a:p>
            <a:r>
              <a:rPr lang="da-DK" dirty="0" err="1" smtClean="0"/>
              <a:t>Simulated</a:t>
            </a:r>
            <a:r>
              <a:rPr lang="da-DK" dirty="0" smtClean="0"/>
              <a:t> gamblers: </a:t>
            </a:r>
            <a:r>
              <a:rPr lang="da-DK" dirty="0" err="1" smtClean="0"/>
              <a:t>Homogeneous</a:t>
            </a:r>
            <a:r>
              <a:rPr lang="da-DK" dirty="0" smtClean="0"/>
              <a:t> </a:t>
            </a:r>
            <a:r>
              <a:rPr lang="da-DK" dirty="0" err="1" smtClean="0"/>
              <a:t>group</a:t>
            </a:r>
            <a:r>
              <a:rPr lang="da-DK" dirty="0" smtClean="0"/>
              <a:t> or </a:t>
            </a:r>
            <a:r>
              <a:rPr lang="da-DK" dirty="0" err="1" smtClean="0"/>
              <a:t>several</a:t>
            </a:r>
            <a:r>
              <a:rPr lang="da-DK" dirty="0" smtClean="0"/>
              <a:t> types?</a:t>
            </a:r>
          </a:p>
          <a:p>
            <a:pPr mar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66384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 err="1" smtClean="0"/>
              <a:t>Study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characteristics</a:t>
            </a:r>
            <a:r>
              <a:rPr lang="da-DK" sz="4800" b="1" dirty="0" smtClean="0"/>
              <a:t> 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92199" y="2067560"/>
            <a:ext cx="10810461" cy="4937760"/>
          </a:xfrm>
        </p:spPr>
        <p:txBody>
          <a:bodyPr>
            <a:normAutofit/>
          </a:bodyPr>
          <a:lstStyle/>
          <a:p>
            <a:r>
              <a:rPr lang="da-DK" sz="3200" dirty="0" err="1" smtClean="0"/>
              <a:t>Survey</a:t>
            </a:r>
            <a:r>
              <a:rPr lang="da-DK" sz="3200" dirty="0" smtClean="0"/>
              <a:t> </a:t>
            </a:r>
            <a:r>
              <a:rPr lang="da-DK" sz="3200" dirty="0" err="1" smtClean="0"/>
              <a:t>conducted</a:t>
            </a:r>
            <a:r>
              <a:rPr lang="da-DK" sz="3200" dirty="0" smtClean="0"/>
              <a:t> </a:t>
            </a:r>
            <a:r>
              <a:rPr lang="da-DK" sz="3200" dirty="0" err="1" smtClean="0"/>
              <a:t>fall</a:t>
            </a:r>
            <a:r>
              <a:rPr lang="da-DK" sz="3200" dirty="0" smtClean="0"/>
              <a:t> 2018.</a:t>
            </a:r>
            <a:r>
              <a:rPr lang="en-US" sz="3200" dirty="0"/>
              <a:t> </a:t>
            </a:r>
            <a:r>
              <a:rPr lang="en-US" sz="3200" dirty="0" smtClean="0"/>
              <a:t>Sample frame (5.000) drawn </a:t>
            </a:r>
            <a:r>
              <a:rPr lang="en-US" sz="3200" dirty="0"/>
              <a:t>randomly from the Danish Civil Registration </a:t>
            </a:r>
            <a:r>
              <a:rPr lang="en-US" sz="3200" dirty="0" smtClean="0"/>
              <a:t>System. </a:t>
            </a:r>
            <a:r>
              <a:rPr lang="da-DK" sz="3200" dirty="0"/>
              <a:t>P</a:t>
            </a:r>
            <a:r>
              <a:rPr lang="da-DK" sz="3200" dirty="0" smtClean="0"/>
              <a:t>articipants 1.137 (RR: 23)</a:t>
            </a:r>
            <a:r>
              <a:rPr lang="en-US" sz="3200" dirty="0" smtClean="0"/>
              <a:t> </a:t>
            </a:r>
          </a:p>
          <a:p>
            <a:r>
              <a:rPr lang="da-DK" sz="3200" dirty="0" smtClean="0"/>
              <a:t>Sample: </a:t>
            </a:r>
            <a:r>
              <a:rPr lang="en-US" sz="3200" dirty="0" smtClean="0"/>
              <a:t>Mean age: </a:t>
            </a:r>
            <a:r>
              <a:rPr lang="en-US" sz="3200" dirty="0"/>
              <a:t>13,86 (general population: 13,99</a:t>
            </a:r>
            <a:r>
              <a:rPr lang="en-US" sz="3200" dirty="0" smtClean="0"/>
              <a:t>), female: 50,5%, male: 49,5%</a:t>
            </a:r>
            <a:endParaRPr lang="da-DK" sz="3200" dirty="0" smtClean="0"/>
          </a:p>
          <a:p>
            <a:r>
              <a:rPr lang="da-DK" sz="3200" dirty="0" err="1" smtClean="0"/>
              <a:t>Qualitative</a:t>
            </a:r>
            <a:r>
              <a:rPr lang="da-DK" sz="3200" dirty="0" smtClean="0"/>
              <a:t> interviews March-April 2019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77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 smtClean="0"/>
              <a:t>Measures and variables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508760"/>
            <a:ext cx="10810461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Demographics</a:t>
            </a:r>
          </a:p>
          <a:p>
            <a:r>
              <a:rPr lang="en-US" dirty="0" smtClean="0"/>
              <a:t>Simulated gambling and monetary gambling behavior</a:t>
            </a:r>
          </a:p>
          <a:p>
            <a:r>
              <a:rPr lang="en-US" dirty="0" smtClean="0"/>
              <a:t>Skin betting and loot boxes</a:t>
            </a:r>
          </a:p>
          <a:p>
            <a:r>
              <a:rPr lang="en-US" dirty="0" smtClean="0"/>
              <a:t>SOGS-RA</a:t>
            </a:r>
          </a:p>
          <a:p>
            <a:r>
              <a:rPr lang="en-US" dirty="0" smtClean="0"/>
              <a:t>Problematic Social Casino </a:t>
            </a:r>
            <a:r>
              <a:rPr lang="en-US" dirty="0"/>
              <a:t>Game Use Screen (</a:t>
            </a:r>
            <a:r>
              <a:rPr lang="en-US" dirty="0" smtClean="0"/>
              <a:t>PSCGS)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4883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1399" y="-224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 err="1" smtClean="0"/>
              <a:t>Results</a:t>
            </a:r>
            <a:r>
              <a:rPr lang="da-DK" sz="4800" b="1" dirty="0" smtClean="0"/>
              <a:t>: </a:t>
            </a:r>
            <a:r>
              <a:rPr lang="da-DK" sz="4800" b="1" dirty="0" err="1" smtClean="0"/>
              <a:t>Simulated</a:t>
            </a:r>
            <a:r>
              <a:rPr lang="da-DK" sz="4800" b="1" dirty="0" smtClean="0"/>
              <a:t> gambling </a:t>
            </a:r>
            <a:r>
              <a:rPr lang="da-DK" sz="4800" b="1" dirty="0" err="1" smtClean="0"/>
              <a:t>frequency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6399" y="1402328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1308100" y="1935728"/>
            <a:ext cx="609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err="1" smtClean="0"/>
              <a:t>Daily</a:t>
            </a:r>
            <a:r>
              <a:rPr lang="da-DK" sz="2800" dirty="0" smtClean="0"/>
              <a:t> basis: 23%</a:t>
            </a:r>
          </a:p>
          <a:p>
            <a:r>
              <a:rPr lang="da-DK" sz="2800" dirty="0" err="1"/>
              <a:t>O</a:t>
            </a:r>
            <a:r>
              <a:rPr lang="da-DK" sz="2800" dirty="0" err="1" smtClean="0"/>
              <a:t>nce</a:t>
            </a:r>
            <a:r>
              <a:rPr lang="da-DK" sz="2800" dirty="0" smtClean="0"/>
              <a:t> a </a:t>
            </a:r>
            <a:r>
              <a:rPr lang="da-DK" sz="2800" dirty="0" err="1" smtClean="0"/>
              <a:t>week</a:t>
            </a:r>
            <a:r>
              <a:rPr lang="da-DK" sz="2800" dirty="0" smtClean="0"/>
              <a:t>: 17%</a:t>
            </a:r>
          </a:p>
          <a:p>
            <a:r>
              <a:rPr lang="da-DK" sz="2800" dirty="0" err="1" smtClean="0"/>
              <a:t>Once</a:t>
            </a:r>
            <a:r>
              <a:rPr lang="da-DK" sz="2800" dirty="0" smtClean="0"/>
              <a:t> a </a:t>
            </a:r>
            <a:r>
              <a:rPr lang="da-DK" sz="2800" dirty="0" err="1" smtClean="0"/>
              <a:t>month</a:t>
            </a:r>
            <a:r>
              <a:rPr lang="da-DK" sz="2800" dirty="0" smtClean="0"/>
              <a:t>: 13</a:t>
            </a:r>
          </a:p>
          <a:p>
            <a:r>
              <a:rPr lang="da-DK" sz="2800" dirty="0" err="1" smtClean="0"/>
              <a:t>Once</a:t>
            </a:r>
            <a:r>
              <a:rPr lang="da-DK" sz="2800" dirty="0" smtClean="0"/>
              <a:t> a </a:t>
            </a:r>
            <a:r>
              <a:rPr lang="da-DK" sz="2800" dirty="0" err="1" smtClean="0"/>
              <a:t>year</a:t>
            </a:r>
            <a:r>
              <a:rPr lang="da-DK" sz="2800" dirty="0" smtClean="0"/>
              <a:t>: 18%</a:t>
            </a:r>
          </a:p>
          <a:p>
            <a:r>
              <a:rPr lang="da-DK" sz="2800" dirty="0" smtClean="0"/>
              <a:t>Never: 29%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700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 err="1" smtClean="0"/>
              <a:t>Simulated</a:t>
            </a:r>
            <a:r>
              <a:rPr lang="da-DK" sz="4800" b="1" dirty="0" smtClean="0"/>
              <a:t> gambling </a:t>
            </a:r>
            <a:r>
              <a:rPr lang="da-DK" sz="4800" b="1" dirty="0" err="1" smtClean="0"/>
              <a:t>frequency</a:t>
            </a:r>
            <a:r>
              <a:rPr lang="da-DK" sz="4800" b="1" dirty="0" smtClean="0"/>
              <a:t> by age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3002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066843"/>
              </p:ext>
            </p:extLst>
          </p:nvPr>
        </p:nvGraphicFramePr>
        <p:xfrm>
          <a:off x="1215961" y="1885950"/>
          <a:ext cx="10348074" cy="402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kument" r:id="rId4" imgW="6132849" imgH="2380298" progId="Word.Document.12">
                  <p:embed/>
                </p:oleObj>
              </mc:Choice>
              <mc:Fallback>
                <p:oleObj name="Dokument" r:id="rId4" imgW="6132849" imgH="23802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5961" y="1885950"/>
                        <a:ext cx="10348074" cy="402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llipse 4"/>
          <p:cNvSpPr/>
          <p:nvPr/>
        </p:nvSpPr>
        <p:spPr>
          <a:xfrm>
            <a:off x="7870120" y="2933700"/>
            <a:ext cx="1083380" cy="965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697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 err="1" smtClean="0"/>
              <a:t>Simulated</a:t>
            </a:r>
            <a:r>
              <a:rPr lang="da-DK" sz="4800" b="1" dirty="0" smtClean="0"/>
              <a:t> gambling </a:t>
            </a:r>
            <a:r>
              <a:rPr lang="da-DK" sz="4800" b="1" dirty="0" err="1" smtClean="0"/>
              <a:t>frequency</a:t>
            </a:r>
            <a:r>
              <a:rPr lang="da-DK" sz="4800" b="1" dirty="0" smtClean="0"/>
              <a:t> by </a:t>
            </a:r>
            <a:r>
              <a:rPr lang="da-DK" sz="4800" b="1" dirty="0" err="1" smtClean="0"/>
              <a:t>gender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50876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71081"/>
              </p:ext>
            </p:extLst>
          </p:nvPr>
        </p:nvGraphicFramePr>
        <p:xfrm>
          <a:off x="302227" y="1840230"/>
          <a:ext cx="11587545" cy="427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kument" r:id="rId4" imgW="6132849" imgH="1872932" progId="Word.Document.12">
                  <p:embed/>
                </p:oleObj>
              </mc:Choice>
              <mc:Fallback>
                <p:oleObj name="Dokument" r:id="rId4" imgW="6132849" imgH="18729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2227" y="1840230"/>
                        <a:ext cx="11587545" cy="4274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Ellipse 7"/>
          <p:cNvSpPr/>
          <p:nvPr/>
        </p:nvSpPr>
        <p:spPr>
          <a:xfrm>
            <a:off x="7594600" y="3124200"/>
            <a:ext cx="1447800" cy="2247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126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>Money </a:t>
            </a:r>
            <a:r>
              <a:rPr lang="da-DK" sz="4800" b="1" dirty="0" err="1" smtClean="0"/>
              <a:t>spent</a:t>
            </a:r>
            <a:r>
              <a:rPr lang="da-DK" sz="4800" b="1" dirty="0" smtClean="0"/>
              <a:t> on </a:t>
            </a:r>
            <a:r>
              <a:rPr lang="da-DK" sz="4800" b="1" dirty="0" err="1" smtClean="0"/>
              <a:t>simulated</a:t>
            </a:r>
            <a:r>
              <a:rPr lang="da-DK" sz="4800" b="1" dirty="0" smtClean="0"/>
              <a:t> gambling/in-game </a:t>
            </a:r>
            <a:r>
              <a:rPr lang="da-DK" sz="4800" b="1" dirty="0" err="1" smtClean="0"/>
              <a:t>purchases</a:t>
            </a:r>
            <a:r>
              <a:rPr lang="da-DK" sz="4800" b="1" dirty="0" smtClean="0"/>
              <a:t>/</a:t>
            </a:r>
            <a:r>
              <a:rPr lang="da-DK" sz="4800" b="1" dirty="0" err="1" smtClean="0"/>
              <a:t>microtransactions</a:t>
            </a:r>
            <a:r>
              <a:rPr lang="da-DK" sz="4800" b="1" dirty="0" smtClean="0"/>
              <a:t> (</a:t>
            </a:r>
            <a:r>
              <a:rPr lang="da-DK" sz="4800" b="1" dirty="0" err="1" smtClean="0"/>
              <a:t>month</a:t>
            </a:r>
            <a:r>
              <a:rPr lang="da-DK" sz="4800" b="1" dirty="0" smtClean="0"/>
              <a:t>)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50876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261804"/>
              </p:ext>
            </p:extLst>
          </p:nvPr>
        </p:nvGraphicFramePr>
        <p:xfrm>
          <a:off x="838199" y="1841500"/>
          <a:ext cx="11194542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kument" r:id="rId4" imgW="6190209" imgH="1669627" progId="Word.Document.12">
                  <p:embed/>
                </p:oleObj>
              </mc:Choice>
              <mc:Fallback>
                <p:oleObj name="Dokument" r:id="rId4" imgW="6190209" imgH="16696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199" y="1841500"/>
                        <a:ext cx="11194542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llipse 4"/>
          <p:cNvSpPr/>
          <p:nvPr/>
        </p:nvSpPr>
        <p:spPr>
          <a:xfrm>
            <a:off x="4432300" y="2679701"/>
            <a:ext cx="2933700" cy="153670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448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4522" y="34619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 smtClean="0"/>
              <a:t>SOGS-RA score and </a:t>
            </a:r>
            <a:r>
              <a:rPr lang="da-DK" sz="4800" b="1" dirty="0" err="1" smtClean="0"/>
              <a:t>simulated</a:t>
            </a:r>
            <a:r>
              <a:rPr lang="da-DK" sz="4800" b="1" dirty="0" smtClean="0"/>
              <a:t> gambling (M,S.D.)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87286" y="2621944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42061"/>
              </p:ext>
            </p:extLst>
          </p:nvPr>
        </p:nvGraphicFramePr>
        <p:xfrm>
          <a:off x="894522" y="2941079"/>
          <a:ext cx="10127974" cy="1510748"/>
        </p:xfrm>
        <a:graphic>
          <a:graphicData uri="http://schemas.openxmlformats.org/drawingml/2006/table">
            <a:tbl>
              <a:tblPr firstRow="1" firstCol="1" bandRow="1"/>
              <a:tblGrid>
                <a:gridCol w="3208146">
                  <a:extLst>
                    <a:ext uri="{9D8B030D-6E8A-4147-A177-3AD203B41FA5}">
                      <a16:colId xmlns:a16="http://schemas.microsoft.com/office/drawing/2014/main" val="241242247"/>
                    </a:ext>
                  </a:extLst>
                </a:gridCol>
                <a:gridCol w="4519028">
                  <a:extLst>
                    <a:ext uri="{9D8B030D-6E8A-4147-A177-3AD203B41FA5}">
                      <a16:colId xmlns:a16="http://schemas.microsoft.com/office/drawing/2014/main" val="1117626194"/>
                    </a:ext>
                  </a:extLst>
                </a:gridCol>
                <a:gridCol w="2400800">
                  <a:extLst>
                    <a:ext uri="{9D8B030D-6E8A-4147-A177-3AD203B41FA5}">
                      <a16:colId xmlns:a16="http://schemas.microsoft.com/office/drawing/2014/main" val="2390297546"/>
                    </a:ext>
                  </a:extLst>
                </a:gridCol>
              </a:tblGrid>
              <a:tr h="699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da-DK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r>
                        <a:rPr lang="da-DK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da-DK" sz="240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simulated</a:t>
                      </a:r>
                      <a:r>
                        <a:rPr lang="da-DK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gamblers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da-DK" sz="2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Simulated</a:t>
                      </a:r>
                      <a:r>
                        <a:rPr lang="da-DK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gamblers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da-DK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Test</a:t>
                      </a:r>
                      <a:r>
                        <a:rPr lang="da-DK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da-DK" sz="240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</a:t>
                      </a:r>
                      <a:r>
                        <a:rPr lang="da-DK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254031"/>
                  </a:ext>
                </a:extLst>
              </a:tr>
              <a:tr h="811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da-DK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0,392 (1,14)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da-DK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0,386 (1,07)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da-DK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 = 0,964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310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6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643" y="-36063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 smtClean="0"/>
              <a:t>Skin </a:t>
            </a:r>
            <a:r>
              <a:rPr lang="da-DK" sz="4800" b="1" dirty="0" err="1" smtClean="0"/>
              <a:t>betting</a:t>
            </a:r>
            <a:r>
              <a:rPr lang="da-DK" sz="4800" b="1" dirty="0" smtClean="0"/>
              <a:t> and </a:t>
            </a:r>
            <a:r>
              <a:rPr lang="da-DK" sz="4800" b="1" dirty="0" err="1" smtClean="0"/>
              <a:t>loot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box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experience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87286" y="2621944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9637634"/>
              </p:ext>
            </p:extLst>
          </p:nvPr>
        </p:nvGraphicFramePr>
        <p:xfrm>
          <a:off x="194640" y="1192696"/>
          <a:ext cx="5838412" cy="5575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93841664"/>
              </p:ext>
            </p:extLst>
          </p:nvPr>
        </p:nvGraphicFramePr>
        <p:xfrm>
          <a:off x="6033052" y="1093304"/>
          <a:ext cx="6072809" cy="5675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14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7286" y="6397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>Money </a:t>
            </a:r>
            <a:r>
              <a:rPr lang="da-DK" sz="4800" b="1" dirty="0" err="1" smtClean="0"/>
              <a:t>spend</a:t>
            </a:r>
            <a:r>
              <a:rPr lang="da-DK" sz="4800" b="1" dirty="0" smtClean="0"/>
              <a:t> on </a:t>
            </a:r>
            <a:r>
              <a:rPr lang="da-DK" sz="4800" b="1" dirty="0" err="1" smtClean="0"/>
              <a:t>loot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box</a:t>
            </a:r>
            <a:r>
              <a:rPr lang="da-DK" sz="4800" b="1" dirty="0" smtClean="0"/>
              <a:t> and skin </a:t>
            </a:r>
            <a:r>
              <a:rPr lang="da-DK" sz="4800" b="1" dirty="0" err="1" smtClean="0"/>
              <a:t>betting</a:t>
            </a:r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 smtClean="0"/>
              <a:t> by </a:t>
            </a:r>
            <a:r>
              <a:rPr lang="da-DK" sz="4800" b="1" dirty="0" err="1" smtClean="0"/>
              <a:t>gender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87286" y="2621944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50219"/>
              </p:ext>
            </p:extLst>
          </p:nvPr>
        </p:nvGraphicFramePr>
        <p:xfrm>
          <a:off x="78442" y="2979738"/>
          <a:ext cx="12333288" cy="346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kument" r:id="rId4" imgW="6132849" imgH="1659191" progId="Word.Document.12">
                  <p:embed/>
                </p:oleObj>
              </mc:Choice>
              <mc:Fallback>
                <p:oleObj name="Dokument" r:id="rId4" imgW="6132849" imgH="16591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442" y="2979738"/>
                        <a:ext cx="12333288" cy="346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292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4522" y="34619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 smtClean="0"/>
              <a:t>SOGS-RA score and skin </a:t>
            </a:r>
            <a:r>
              <a:rPr lang="da-DK" sz="4800" b="1" dirty="0" err="1" smtClean="0"/>
              <a:t>betting</a:t>
            </a:r>
            <a:r>
              <a:rPr lang="da-DK" sz="4800" b="1" dirty="0" smtClean="0"/>
              <a:t> (M,S.D.)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14401" y="2624138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46576"/>
              </p:ext>
            </p:extLst>
          </p:nvPr>
        </p:nvGraphicFramePr>
        <p:xfrm>
          <a:off x="1349375" y="2624138"/>
          <a:ext cx="11604625" cy="40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kument" r:id="rId4" imgW="3856840" imgH="1342538" progId="Word.Document.12">
                  <p:embed/>
                </p:oleObj>
              </mc:Choice>
              <mc:Fallback>
                <p:oleObj name="Dokument" r:id="rId4" imgW="3856840" imgH="13425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49375" y="2624138"/>
                        <a:ext cx="11604625" cy="404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678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4522" y="34619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 smtClean="0"/>
              <a:t>SOGS-RA score and </a:t>
            </a:r>
            <a:r>
              <a:rPr lang="da-DK" sz="4800" b="1" dirty="0" err="1" smtClean="0"/>
              <a:t>loot</a:t>
            </a:r>
            <a:r>
              <a:rPr lang="da-DK" sz="4800" b="1" dirty="0" smtClean="0"/>
              <a:t> </a:t>
            </a:r>
            <a:r>
              <a:rPr lang="da-DK" sz="4800" b="1" dirty="0" err="1" smtClean="0"/>
              <a:t>box</a:t>
            </a:r>
            <a:r>
              <a:rPr lang="da-DK" sz="4800" b="1" dirty="0" smtClean="0"/>
              <a:t> (M,S.D.)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14401" y="2624138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235818"/>
              </p:ext>
            </p:extLst>
          </p:nvPr>
        </p:nvGraphicFramePr>
        <p:xfrm>
          <a:off x="1190530" y="2088145"/>
          <a:ext cx="11001470" cy="489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9" name="Dokument" r:id="rId4" imgW="5917117" imgH="2384975" progId="Word.Document.12">
                  <p:embed/>
                </p:oleObj>
              </mc:Choice>
              <mc:Fallback>
                <p:oleObj name="Dokument" r:id="rId4" imgW="5917117" imgH="23849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0530" y="2088145"/>
                        <a:ext cx="11001470" cy="4899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621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4522" y="3461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 smtClean="0"/>
              <a:t>Preliminary and general </a:t>
            </a:r>
            <a:r>
              <a:rPr lang="da-DK" sz="4800" b="1" dirty="0" err="1" smtClean="0"/>
              <a:t>findings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14401" y="2624138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Rektangel 3"/>
          <p:cNvSpPr/>
          <p:nvPr/>
        </p:nvSpPr>
        <p:spPr>
          <a:xfrm>
            <a:off x="457200" y="1473200"/>
            <a:ext cx="11102008" cy="3140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Close to a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quarter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participants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simulated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gambling on a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daily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basis</a:t>
            </a:r>
          </a:p>
          <a:p>
            <a:pPr marL="285750" indent="-285750" algn="just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Boys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spend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more time and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money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girls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younger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age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more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frequently</a:t>
            </a:r>
            <a:endParaRPr lang="da-DK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mean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level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problematic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game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minority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several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indications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problematic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endParaRPr lang="da-DK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step: 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da-D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luster </a:t>
            </a:r>
            <a:r>
              <a:rPr lang="da-DK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endParaRPr lang="da-DK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0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800" b="1" dirty="0"/>
              <a:t>C</a:t>
            </a:r>
            <a:r>
              <a:rPr lang="da-DK" sz="4800" b="1" dirty="0" smtClean="0"/>
              <a:t>luster </a:t>
            </a:r>
            <a:r>
              <a:rPr lang="da-DK" sz="4800" b="1" dirty="0" err="1" smtClean="0"/>
              <a:t>analysis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185988"/>
            <a:ext cx="10810461" cy="4937760"/>
          </a:xfrm>
        </p:spPr>
        <p:txBody>
          <a:bodyPr>
            <a:normAutofit/>
          </a:bodyPr>
          <a:lstStyle/>
          <a:p>
            <a:r>
              <a:rPr lang="en-US" dirty="0"/>
              <a:t>Aim: </a:t>
            </a:r>
            <a:r>
              <a:rPr lang="en-US" dirty="0" smtClean="0"/>
              <a:t>Identification of groups </a:t>
            </a:r>
            <a:r>
              <a:rPr lang="en-US" dirty="0"/>
              <a:t>of </a:t>
            </a:r>
            <a:r>
              <a:rPr lang="en-US" dirty="0" smtClean="0"/>
              <a:t> youth simulated gamblers </a:t>
            </a:r>
            <a:r>
              <a:rPr lang="en-US" dirty="0"/>
              <a:t>who are similar </a:t>
            </a:r>
            <a:r>
              <a:rPr lang="en-US" dirty="0" smtClean="0"/>
              <a:t>across </a:t>
            </a:r>
            <a:r>
              <a:rPr lang="en-US" dirty="0"/>
              <a:t>a variety of variables. </a:t>
            </a:r>
            <a:endParaRPr lang="en-US" dirty="0" smtClean="0"/>
          </a:p>
          <a:p>
            <a:r>
              <a:rPr lang="en-US" dirty="0"/>
              <a:t>H</a:t>
            </a:r>
            <a:r>
              <a:rPr lang="en-US" dirty="0" smtClean="0"/>
              <a:t>ierarchical cluster analysis, Squared Euclidian Distance as distance measure</a:t>
            </a:r>
            <a:endParaRPr lang="en-US" dirty="0"/>
          </a:p>
          <a:p>
            <a:r>
              <a:rPr lang="en-US" dirty="0" smtClean="0"/>
              <a:t>Ward’s method as merging criterion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55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5500" y="276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 smtClean="0"/>
              <a:t>Variables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22299" y="1254760"/>
            <a:ext cx="11353801" cy="493776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Variables for cluster identification (simulated </a:t>
            </a:r>
            <a:r>
              <a:rPr lang="en-US" dirty="0"/>
              <a:t>g</a:t>
            </a:r>
            <a:r>
              <a:rPr lang="en-US" dirty="0" smtClean="0"/>
              <a:t>ambling behavior variables)</a:t>
            </a:r>
          </a:p>
          <a:p>
            <a:pPr lvl="1"/>
            <a:r>
              <a:rPr lang="en-US" sz="2800" dirty="0" smtClean="0"/>
              <a:t>Game frequency </a:t>
            </a:r>
            <a:endParaRPr lang="en-US" sz="2800" dirty="0"/>
          </a:p>
          <a:p>
            <a:pPr lvl="1"/>
            <a:r>
              <a:rPr lang="en-US" sz="2800" dirty="0"/>
              <a:t>Money spent on </a:t>
            </a:r>
            <a:r>
              <a:rPr lang="en-US" sz="2800" dirty="0" smtClean="0"/>
              <a:t>games</a:t>
            </a:r>
          </a:p>
          <a:p>
            <a:pPr lvl="1"/>
            <a:r>
              <a:rPr lang="en-US" sz="2800" dirty="0" smtClean="0"/>
              <a:t>Level </a:t>
            </a:r>
            <a:r>
              <a:rPr lang="en-US" sz="2800" dirty="0"/>
              <a:t>of social casino gambling </a:t>
            </a:r>
            <a:r>
              <a:rPr lang="en-US" sz="2800" dirty="0" smtClean="0"/>
              <a:t>problems (PSCGS)</a:t>
            </a:r>
            <a:endParaRPr lang="en-US" sz="2800" dirty="0"/>
          </a:p>
          <a:p>
            <a:pPr lvl="1"/>
            <a:r>
              <a:rPr lang="en-US" sz="2800" dirty="0"/>
              <a:t>Number of games tried</a:t>
            </a:r>
          </a:p>
          <a:p>
            <a:endParaRPr lang="en-US" dirty="0" smtClean="0"/>
          </a:p>
          <a:p>
            <a:r>
              <a:rPr lang="en-US" dirty="0"/>
              <a:t>V</a:t>
            </a:r>
            <a:r>
              <a:rPr lang="en-US" dirty="0" smtClean="0"/>
              <a:t>ariables to further profiling of clusters </a:t>
            </a:r>
          </a:p>
          <a:p>
            <a:pPr lvl="1"/>
            <a:r>
              <a:rPr lang="da-DK" sz="2800" dirty="0" err="1" smtClean="0"/>
              <a:t>Indication</a:t>
            </a:r>
            <a:r>
              <a:rPr lang="da-DK" sz="2800" dirty="0" smtClean="0"/>
              <a:t> of </a:t>
            </a:r>
            <a:r>
              <a:rPr lang="da-DK" sz="2800" dirty="0" err="1" smtClean="0"/>
              <a:t>monetary</a:t>
            </a:r>
            <a:r>
              <a:rPr lang="da-DK" sz="2800" dirty="0" smtClean="0"/>
              <a:t> gambling problems (SOGS-RA)</a:t>
            </a:r>
          </a:p>
          <a:p>
            <a:pPr lvl="1"/>
            <a:r>
              <a:rPr lang="da-DK" sz="2800" dirty="0"/>
              <a:t>A</a:t>
            </a:r>
            <a:r>
              <a:rPr lang="da-DK" sz="2800" dirty="0" smtClean="0"/>
              <a:t>ge</a:t>
            </a:r>
          </a:p>
          <a:p>
            <a:pPr lvl="1"/>
            <a:r>
              <a:rPr lang="da-DK" sz="2800" dirty="0" err="1" smtClean="0"/>
              <a:t>Gender</a:t>
            </a:r>
            <a:endParaRPr lang="da-DK" sz="2800" dirty="0"/>
          </a:p>
          <a:p>
            <a:pPr lvl="1"/>
            <a:r>
              <a:rPr lang="da-DK" sz="2800" dirty="0" err="1" smtClean="0"/>
              <a:t>Loot</a:t>
            </a:r>
            <a:r>
              <a:rPr lang="da-DK" sz="2800" dirty="0" smtClean="0"/>
              <a:t> </a:t>
            </a:r>
            <a:r>
              <a:rPr lang="da-DK" sz="2800" dirty="0" err="1" smtClean="0"/>
              <a:t>box</a:t>
            </a:r>
            <a:r>
              <a:rPr lang="da-DK" sz="2800" dirty="0" smtClean="0"/>
              <a:t> </a:t>
            </a:r>
            <a:r>
              <a:rPr lang="da-DK" sz="2800" dirty="0" err="1" smtClean="0"/>
              <a:t>experience</a:t>
            </a:r>
            <a:endParaRPr lang="da-DK" sz="2800" dirty="0"/>
          </a:p>
          <a:p>
            <a:pPr lvl="1"/>
            <a:r>
              <a:rPr lang="da-DK" sz="2800" dirty="0" smtClean="0"/>
              <a:t>Skin </a:t>
            </a:r>
            <a:r>
              <a:rPr lang="da-DK" sz="2800" dirty="0" err="1" smtClean="0"/>
              <a:t>betting</a:t>
            </a:r>
            <a:r>
              <a:rPr lang="da-DK" sz="2800" dirty="0" smtClean="0"/>
              <a:t> </a:t>
            </a:r>
            <a:r>
              <a:rPr lang="da-DK" sz="2800" dirty="0" err="1" smtClean="0"/>
              <a:t>experience</a:t>
            </a:r>
            <a:endParaRPr lang="en-US" sz="28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50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06555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Cluster differences by simulated gambling behavior. Mean, standard deviation, and 95 % CI.</a:t>
            </a:r>
            <a:r>
              <a:rPr lang="en-US" dirty="0"/>
              <a:t> 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0768" y="150876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361121" y="5643566"/>
            <a:ext cx="1146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567837"/>
              </p:ext>
            </p:extLst>
          </p:nvPr>
        </p:nvGraphicFramePr>
        <p:xfrm>
          <a:off x="361120" y="1508762"/>
          <a:ext cx="10866512" cy="4741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2431">
                  <a:extLst>
                    <a:ext uri="{9D8B030D-6E8A-4147-A177-3AD203B41FA5}">
                      <a16:colId xmlns:a16="http://schemas.microsoft.com/office/drawing/2014/main" val="3077741311"/>
                    </a:ext>
                  </a:extLst>
                </a:gridCol>
                <a:gridCol w="1309723">
                  <a:extLst>
                    <a:ext uri="{9D8B030D-6E8A-4147-A177-3AD203B41FA5}">
                      <a16:colId xmlns:a16="http://schemas.microsoft.com/office/drawing/2014/main" val="3547955385"/>
                    </a:ext>
                  </a:extLst>
                </a:gridCol>
                <a:gridCol w="1063327">
                  <a:extLst>
                    <a:ext uri="{9D8B030D-6E8A-4147-A177-3AD203B41FA5}">
                      <a16:colId xmlns:a16="http://schemas.microsoft.com/office/drawing/2014/main" val="1307761449"/>
                    </a:ext>
                  </a:extLst>
                </a:gridCol>
                <a:gridCol w="909030">
                  <a:extLst>
                    <a:ext uri="{9D8B030D-6E8A-4147-A177-3AD203B41FA5}">
                      <a16:colId xmlns:a16="http://schemas.microsoft.com/office/drawing/2014/main" val="3253485899"/>
                    </a:ext>
                  </a:extLst>
                </a:gridCol>
                <a:gridCol w="1017876">
                  <a:extLst>
                    <a:ext uri="{9D8B030D-6E8A-4147-A177-3AD203B41FA5}">
                      <a16:colId xmlns:a16="http://schemas.microsoft.com/office/drawing/2014/main" val="620871323"/>
                    </a:ext>
                  </a:extLst>
                </a:gridCol>
                <a:gridCol w="1229585">
                  <a:extLst>
                    <a:ext uri="{9D8B030D-6E8A-4147-A177-3AD203B41FA5}">
                      <a16:colId xmlns:a16="http://schemas.microsoft.com/office/drawing/2014/main" val="626420971"/>
                    </a:ext>
                  </a:extLst>
                </a:gridCol>
                <a:gridCol w="974817">
                  <a:extLst>
                    <a:ext uri="{9D8B030D-6E8A-4147-A177-3AD203B41FA5}">
                      <a16:colId xmlns:a16="http://schemas.microsoft.com/office/drawing/2014/main" val="292081912"/>
                    </a:ext>
                  </a:extLst>
                </a:gridCol>
                <a:gridCol w="1309723">
                  <a:extLst>
                    <a:ext uri="{9D8B030D-6E8A-4147-A177-3AD203B41FA5}">
                      <a16:colId xmlns:a16="http://schemas.microsoft.com/office/drawing/2014/main" val="1803151563"/>
                    </a:ext>
                  </a:extLst>
                </a:gridCol>
              </a:tblGrid>
              <a:tr h="10297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b="0" dirty="0" err="1" smtClean="0">
                          <a:solidFill>
                            <a:schemeClr val="tx1"/>
                          </a:solidFill>
                          <a:effectLst/>
                        </a:rPr>
                        <a:t>Involved</a:t>
                      </a:r>
                      <a:r>
                        <a:rPr lang="da-DK" sz="2000" b="0" dirty="0" smtClean="0">
                          <a:solidFill>
                            <a:schemeClr val="tx1"/>
                          </a:solidFill>
                          <a:effectLst/>
                        </a:rPr>
                        <a:t> sim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2000" b="0" dirty="0" smtClean="0">
                          <a:solidFill>
                            <a:schemeClr val="tx1"/>
                          </a:solidFill>
                          <a:effectLst/>
                        </a:rPr>
                        <a:t>gamblers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(n=116)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Occasional</a:t>
                      </a: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2000" b="0" dirty="0" smtClean="0">
                          <a:solidFill>
                            <a:schemeClr val="tx1"/>
                          </a:solidFill>
                          <a:effectLst/>
                        </a:rPr>
                        <a:t>sim gamblers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(n=500)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Addicted</a:t>
                      </a: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2000" b="0" dirty="0" smtClean="0">
                          <a:solidFill>
                            <a:schemeClr val="tx1"/>
                          </a:solidFill>
                          <a:effectLst/>
                        </a:rPr>
                        <a:t> sim gamblers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(n=123)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Total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(n=793)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277117"/>
                  </a:ext>
                </a:extLst>
              </a:tr>
              <a:tr h="7379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M (S.D.)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CI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M (S.D.)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CI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M (S.D.)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CI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 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433637"/>
                  </a:ext>
                </a:extLst>
              </a:tr>
              <a:tr h="737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Frequency</a:t>
                      </a: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plays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6.6 (2.4)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±0.44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4.6 (2.5)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±0.21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8.0 (1.9)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±0.43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da-DK" sz="2000">
                          <a:effectLst/>
                        </a:rPr>
                        <a:t>5.5 (2.7)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288414"/>
                  </a:ext>
                </a:extLst>
              </a:tr>
              <a:tr h="737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Use</a:t>
                      </a: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money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4.3 (2.0)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±0.24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0.1 (0.5)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±0.12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2.4 (2.4)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±0.23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da-DK" sz="2000">
                          <a:effectLst/>
                        </a:rPr>
                        <a:t>1.2 (2.1)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949154"/>
                  </a:ext>
                </a:extLst>
              </a:tr>
              <a:tr h="737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b="0" dirty="0" smtClean="0">
                          <a:solidFill>
                            <a:schemeClr val="tx1"/>
                          </a:solidFill>
                          <a:effectLst/>
                        </a:rPr>
                        <a:t>Sim</a:t>
                      </a:r>
                      <a:r>
                        <a:rPr lang="da-DK" sz="20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2000" b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gamb</a:t>
                      </a:r>
                      <a:r>
                        <a:rPr lang="da-DK" sz="20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2000" b="0" dirty="0" smtClean="0">
                          <a:solidFill>
                            <a:schemeClr val="tx1"/>
                          </a:solidFill>
                          <a:effectLst/>
                        </a:rPr>
                        <a:t>problems </a:t>
                      </a: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(PSCGS)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0.9 (1.2)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±0.23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0.5 (1.0)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±0.11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5.5 (1.8)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±0.22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da-DK" sz="2000" dirty="0">
                          <a:effectLst/>
                        </a:rPr>
                        <a:t>1.4 (2.2)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354667"/>
                  </a:ext>
                </a:extLst>
              </a:tr>
              <a:tr h="737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b="0" dirty="0">
                          <a:solidFill>
                            <a:schemeClr val="tx1"/>
                          </a:solidFill>
                          <a:effectLst/>
                        </a:rPr>
                        <a:t>Types of games </a:t>
                      </a:r>
                      <a:r>
                        <a:rPr lang="da-DK" sz="2000" b="0" dirty="0" err="1">
                          <a:solidFill>
                            <a:schemeClr val="tx1"/>
                          </a:solidFill>
                          <a:effectLst/>
                        </a:rPr>
                        <a:t>played</a:t>
                      </a:r>
                      <a:endParaRPr lang="da-DK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3.6 (1.3)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±0.26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2.6 (1.5)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>
                          <a:effectLst/>
                        </a:rPr>
                        <a:t>±0.12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3.5 (1.3)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000" dirty="0">
                          <a:effectLst/>
                        </a:rPr>
                        <a:t>±0.25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da-DK" sz="2000" dirty="0">
                          <a:effectLst/>
                        </a:rPr>
                        <a:t>2.9 (1.5)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550610"/>
                  </a:ext>
                </a:extLst>
              </a:tr>
            </a:tbl>
          </a:graphicData>
        </a:graphic>
      </p:graphicFrame>
      <p:sp>
        <p:nvSpPr>
          <p:cNvPr id="5" name="Tekstfelt 4"/>
          <p:cNvSpPr txBox="1"/>
          <p:nvPr/>
        </p:nvSpPr>
        <p:spPr>
          <a:xfrm>
            <a:off x="361120" y="6304932"/>
            <a:ext cx="1112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Items rescaled to 0-10 to ensure comparability across </a:t>
            </a:r>
            <a:r>
              <a:rPr lang="en-US" dirty="0" smtClean="0"/>
              <a:t>items</a:t>
            </a:r>
            <a:r>
              <a:rPr lang="en-US" dirty="0"/>
              <a:t>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25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0655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Demographic profile of clusters. Column percentages and </a:t>
            </a:r>
            <a:r>
              <a:rPr lang="da-DK" b="1" dirty="0"/>
              <a:t>χ</a:t>
            </a:r>
            <a:r>
              <a:rPr lang="en-US" b="1" dirty="0"/>
              <a:t>².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0768" y="150876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361121" y="5643566"/>
            <a:ext cx="1146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686200"/>
              </p:ext>
            </p:extLst>
          </p:nvPr>
        </p:nvGraphicFramePr>
        <p:xfrm>
          <a:off x="449705" y="1611443"/>
          <a:ext cx="10598047" cy="4699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8576">
                  <a:extLst>
                    <a:ext uri="{9D8B030D-6E8A-4147-A177-3AD203B41FA5}">
                      <a16:colId xmlns:a16="http://schemas.microsoft.com/office/drawing/2014/main" val="19737289"/>
                    </a:ext>
                  </a:extLst>
                </a:gridCol>
                <a:gridCol w="1788482">
                  <a:extLst>
                    <a:ext uri="{9D8B030D-6E8A-4147-A177-3AD203B41FA5}">
                      <a16:colId xmlns:a16="http://schemas.microsoft.com/office/drawing/2014/main" val="3503939683"/>
                    </a:ext>
                  </a:extLst>
                </a:gridCol>
                <a:gridCol w="2109523">
                  <a:extLst>
                    <a:ext uri="{9D8B030D-6E8A-4147-A177-3AD203B41FA5}">
                      <a16:colId xmlns:a16="http://schemas.microsoft.com/office/drawing/2014/main" val="2751736680"/>
                    </a:ext>
                  </a:extLst>
                </a:gridCol>
                <a:gridCol w="2109523">
                  <a:extLst>
                    <a:ext uri="{9D8B030D-6E8A-4147-A177-3AD203B41FA5}">
                      <a16:colId xmlns:a16="http://schemas.microsoft.com/office/drawing/2014/main" val="2852437002"/>
                    </a:ext>
                  </a:extLst>
                </a:gridCol>
                <a:gridCol w="2961943">
                  <a:extLst>
                    <a:ext uri="{9D8B030D-6E8A-4147-A177-3AD203B41FA5}">
                      <a16:colId xmlns:a16="http://schemas.microsoft.com/office/drawing/2014/main" val="372116082"/>
                    </a:ext>
                  </a:extLst>
                </a:gridCol>
              </a:tblGrid>
              <a:tr h="11495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Involved</a:t>
                      </a:r>
                      <a:r>
                        <a:rPr lang="da-DK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sim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2400" b="0" dirty="0" smtClean="0">
                          <a:solidFill>
                            <a:schemeClr val="tx1"/>
                          </a:solidFill>
                          <a:effectLst/>
                        </a:rPr>
                        <a:t>gamblers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(n=116)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400" b="0" dirty="0" err="1">
                          <a:solidFill>
                            <a:schemeClr val="tx1"/>
                          </a:solidFill>
                          <a:effectLst/>
                        </a:rPr>
                        <a:t>Occasional</a:t>
                      </a: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2400" b="0" dirty="0" smtClean="0">
                          <a:solidFill>
                            <a:schemeClr val="tx1"/>
                          </a:solidFill>
                          <a:effectLst/>
                        </a:rPr>
                        <a:t>sim gamblers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(n=500)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400" b="0" dirty="0" err="1">
                          <a:solidFill>
                            <a:schemeClr val="tx1"/>
                          </a:solidFill>
                          <a:effectLst/>
                        </a:rPr>
                        <a:t>Addicted</a:t>
                      </a: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2400" b="0" dirty="0" smtClean="0">
                          <a:solidFill>
                            <a:schemeClr val="tx1"/>
                          </a:solidFill>
                          <a:effectLst/>
                        </a:rPr>
                        <a:t>sim gamblers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(n=123)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χ²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525054"/>
                  </a:ext>
                </a:extLst>
              </a:tr>
              <a:tr h="1454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400" b="0" i="1" dirty="0" err="1">
                          <a:solidFill>
                            <a:schemeClr val="tx1"/>
                          </a:solidFill>
                          <a:effectLst/>
                        </a:rPr>
                        <a:t>Gender</a:t>
                      </a:r>
                      <a:endParaRPr lang="da-DK" sz="2400" b="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b="0" dirty="0" smtClean="0">
                          <a:solidFill>
                            <a:schemeClr val="tx1"/>
                          </a:solidFill>
                          <a:effectLst/>
                        </a:rPr>
                        <a:t>Male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da-DK" sz="2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90.5 %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da-DK" sz="2400" dirty="0">
                          <a:effectLst/>
                        </a:rPr>
                        <a:t>9.5 %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42.2 %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57.8 %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82.1 %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da-DK" sz="2400" dirty="0">
                          <a:effectLst/>
                        </a:rPr>
                        <a:t>17.9 %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χ²=129,000, </a:t>
                      </a:r>
                      <a:r>
                        <a:rPr lang="da-DK" sz="2400" dirty="0" err="1">
                          <a:effectLst/>
                        </a:rPr>
                        <a:t>df</a:t>
                      </a:r>
                      <a:r>
                        <a:rPr lang="da-DK" sz="2400" dirty="0">
                          <a:effectLst/>
                        </a:rPr>
                        <a:t>=2, p&lt;0.001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040286"/>
                  </a:ext>
                </a:extLst>
              </a:tr>
              <a:tr h="1982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400" b="0" i="1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12-13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14-15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da-DK" sz="2400" b="0" dirty="0">
                          <a:solidFill>
                            <a:schemeClr val="tx1"/>
                          </a:solidFill>
                          <a:effectLst/>
                        </a:rPr>
                        <a:t>16-17</a:t>
                      </a:r>
                      <a:endParaRPr lang="da-DK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2400"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>
                          <a:effectLst/>
                        </a:rPr>
                        <a:t>45.7 %</a:t>
                      </a:r>
                      <a:endParaRPr lang="da-DK" sz="240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>
                          <a:effectLst/>
                        </a:rPr>
                        <a:t>35.3 %</a:t>
                      </a:r>
                      <a:endParaRPr lang="da-DK" sz="240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en-US" sz="2400">
                          <a:effectLst/>
                        </a:rPr>
                        <a:t>19.0 %</a:t>
                      </a:r>
                      <a:endParaRPr lang="da-DK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da-DK" sz="2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>
                          <a:effectLst/>
                        </a:rPr>
                        <a:t>42.9 %</a:t>
                      </a:r>
                      <a:endParaRPr lang="da-DK" sz="2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>
                          <a:effectLst/>
                        </a:rPr>
                        <a:t>42.7 %</a:t>
                      </a:r>
                      <a:endParaRPr lang="da-DK" sz="2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>
                          <a:effectLst/>
                        </a:rPr>
                        <a:t>14.5 %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da-DK" sz="2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>
                          <a:effectLst/>
                        </a:rPr>
                        <a:t>53.7 %</a:t>
                      </a:r>
                      <a:endParaRPr lang="da-DK" sz="2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>
                          <a:effectLst/>
                        </a:rPr>
                        <a:t>34.1 %</a:t>
                      </a:r>
                      <a:endParaRPr lang="da-DK" sz="2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>
                          <a:effectLst/>
                        </a:rPr>
                        <a:t>12.2 %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0"/>
                        </a:spcBef>
                        <a:spcAft>
                          <a:spcPts val="200"/>
                        </a:spcAft>
                      </a:pPr>
                      <a:r>
                        <a:rPr lang="da-DK" sz="2400" dirty="0">
                          <a:effectLst/>
                        </a:rPr>
                        <a:t>χ²=7,068, </a:t>
                      </a:r>
                      <a:r>
                        <a:rPr lang="da-DK" sz="2400" dirty="0" err="1">
                          <a:effectLst/>
                        </a:rPr>
                        <a:t>df</a:t>
                      </a:r>
                      <a:r>
                        <a:rPr lang="da-DK" sz="2400" dirty="0">
                          <a:effectLst/>
                        </a:rPr>
                        <a:t>=4, p=0.132</a:t>
                      </a:r>
                      <a:endParaRPr lang="da-DK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132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9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7357" y="0"/>
            <a:ext cx="11404798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Cluster differences by gambling </a:t>
            </a:r>
            <a:r>
              <a:rPr lang="en-US" sz="3600" b="1" dirty="0" smtClean="0"/>
              <a:t>problems </a:t>
            </a:r>
            <a:r>
              <a:rPr lang="en-US" sz="3600" b="1" dirty="0"/>
              <a:t>and involvement in </a:t>
            </a:r>
            <a:r>
              <a:rPr lang="en-US" sz="3600" b="1" dirty="0" smtClean="0"/>
              <a:t>skin betting</a:t>
            </a:r>
            <a:r>
              <a:rPr lang="en-US" sz="3600" b="1" dirty="0"/>
              <a:t>, and loot boxing. Column percentages and </a:t>
            </a:r>
            <a:r>
              <a:rPr lang="da-DK" sz="3600" b="1" dirty="0"/>
              <a:t>χ</a:t>
            </a:r>
            <a:r>
              <a:rPr lang="en-US" sz="3600" b="1" dirty="0"/>
              <a:t>².</a:t>
            </a:r>
            <a:endParaRPr lang="da-DK" sz="36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0768" y="1508760"/>
            <a:ext cx="10810461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361121" y="5643566"/>
            <a:ext cx="1146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911213"/>
              </p:ext>
            </p:extLst>
          </p:nvPr>
        </p:nvGraphicFramePr>
        <p:xfrm>
          <a:off x="197368" y="1325563"/>
          <a:ext cx="11797259" cy="4945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5793">
                  <a:extLst>
                    <a:ext uri="{9D8B030D-6E8A-4147-A177-3AD203B41FA5}">
                      <a16:colId xmlns:a16="http://schemas.microsoft.com/office/drawing/2014/main" val="3309943698"/>
                    </a:ext>
                  </a:extLst>
                </a:gridCol>
                <a:gridCol w="2246746">
                  <a:extLst>
                    <a:ext uri="{9D8B030D-6E8A-4147-A177-3AD203B41FA5}">
                      <a16:colId xmlns:a16="http://schemas.microsoft.com/office/drawing/2014/main" val="219597551"/>
                    </a:ext>
                  </a:extLst>
                </a:gridCol>
                <a:gridCol w="2134623">
                  <a:extLst>
                    <a:ext uri="{9D8B030D-6E8A-4147-A177-3AD203B41FA5}">
                      <a16:colId xmlns:a16="http://schemas.microsoft.com/office/drawing/2014/main" val="3760741372"/>
                    </a:ext>
                  </a:extLst>
                </a:gridCol>
                <a:gridCol w="2176827">
                  <a:extLst>
                    <a:ext uri="{9D8B030D-6E8A-4147-A177-3AD203B41FA5}">
                      <a16:colId xmlns:a16="http://schemas.microsoft.com/office/drawing/2014/main" val="873928582"/>
                    </a:ext>
                  </a:extLst>
                </a:gridCol>
                <a:gridCol w="2633270">
                  <a:extLst>
                    <a:ext uri="{9D8B030D-6E8A-4147-A177-3AD203B41FA5}">
                      <a16:colId xmlns:a16="http://schemas.microsoft.com/office/drawing/2014/main" val="1618548674"/>
                    </a:ext>
                  </a:extLst>
                </a:gridCol>
              </a:tblGrid>
              <a:tr h="323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1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Involved</a:t>
                      </a:r>
                      <a:r>
                        <a:rPr lang="da-DK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sim</a:t>
                      </a:r>
                      <a:r>
                        <a:rPr lang="da-DK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1400" b="0" dirty="0" smtClean="0">
                          <a:solidFill>
                            <a:schemeClr val="tx1"/>
                          </a:solidFill>
                          <a:effectLst/>
                        </a:rPr>
                        <a:t>gamblers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1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Occasional</a:t>
                      </a:r>
                      <a:r>
                        <a:rPr lang="da-DK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sim gamblers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1400" b="0" dirty="0" err="1">
                          <a:solidFill>
                            <a:schemeClr val="tx1"/>
                          </a:solidFill>
                          <a:effectLst/>
                        </a:rPr>
                        <a:t>Addicted</a:t>
                      </a:r>
                      <a:r>
                        <a:rPr lang="da-DK" sz="1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sim gamblers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500"/>
                        </a:spcAft>
                      </a:pP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da-DK" sz="1400" b="0" dirty="0">
                          <a:solidFill>
                            <a:schemeClr val="tx1"/>
                          </a:solidFill>
                          <a:effectLst/>
                        </a:rPr>
                        <a:t>χ²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31332"/>
                  </a:ext>
                </a:extLst>
              </a:tr>
              <a:tr h="1154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chemeClr val="tx1"/>
                          </a:solidFill>
                          <a:effectLst/>
                        </a:rPr>
                        <a:t>Gambling </a:t>
                      </a:r>
                      <a:r>
                        <a:rPr lang="en-US" sz="1400" b="0" i="1" dirty="0" smtClean="0">
                          <a:solidFill>
                            <a:schemeClr val="tx1"/>
                          </a:solidFill>
                          <a:effectLst/>
                        </a:rPr>
                        <a:t>problems </a:t>
                      </a:r>
                      <a:r>
                        <a:rPr lang="en-US" sz="1400" b="0" i="1" dirty="0">
                          <a:solidFill>
                            <a:schemeClr val="tx1"/>
                          </a:solidFill>
                          <a:effectLst/>
                        </a:rPr>
                        <a:t>(SOGS-RA)</a:t>
                      </a:r>
                      <a:endParaRPr lang="da-DK" sz="1400" b="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Non-problem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gamblers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a-DK" sz="1400" b="0" dirty="0">
                          <a:solidFill>
                            <a:schemeClr val="tx1"/>
                          </a:solidFill>
                          <a:effectLst/>
                        </a:rPr>
                        <a:t>At-</a:t>
                      </a:r>
                      <a:r>
                        <a:rPr lang="da-DK" sz="1400" b="0" dirty="0" err="1">
                          <a:solidFill>
                            <a:schemeClr val="tx1"/>
                          </a:solidFill>
                          <a:effectLst/>
                        </a:rPr>
                        <a:t>risk</a:t>
                      </a:r>
                      <a:r>
                        <a:rPr lang="da-DK" sz="1400" b="0" dirty="0">
                          <a:solidFill>
                            <a:schemeClr val="tx1"/>
                          </a:solidFill>
                          <a:effectLst/>
                        </a:rPr>
                        <a:t> gamblers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0" dirty="0">
                          <a:solidFill>
                            <a:schemeClr val="tx1"/>
                          </a:solidFill>
                          <a:effectLst/>
                        </a:rPr>
                        <a:t>Problem gamblers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da-DK" sz="1400" dirty="0"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87.7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7.0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5.3 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95.9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4.1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0.0 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80.0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10.0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10.0 %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0"/>
                        </a:spcBef>
                        <a:spcAft>
                          <a:spcPts val="200"/>
                        </a:spcAft>
                      </a:pPr>
                      <a:r>
                        <a:rPr lang="da-DK" sz="1400" dirty="0">
                          <a:effectLst/>
                        </a:rPr>
                        <a:t>χ</a:t>
                      </a:r>
                      <a:r>
                        <a:rPr lang="en-US" sz="1400" dirty="0">
                          <a:effectLst/>
                        </a:rPr>
                        <a:t>²=20,877, </a:t>
                      </a:r>
                      <a:r>
                        <a:rPr lang="en-US" sz="1400" dirty="0" err="1">
                          <a:effectLst/>
                        </a:rPr>
                        <a:t>df</a:t>
                      </a:r>
                      <a:r>
                        <a:rPr lang="en-US" sz="1400" dirty="0">
                          <a:effectLst/>
                        </a:rPr>
                        <a:t>=4, p&lt;0.001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760757"/>
                  </a:ext>
                </a:extLst>
              </a:tr>
              <a:tr h="809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chemeClr val="tx1"/>
                          </a:solidFill>
                          <a:effectLst/>
                        </a:rPr>
                        <a:t>Participated in </a:t>
                      </a:r>
                      <a:r>
                        <a:rPr lang="en-US" sz="1400" b="0" i="1" dirty="0" smtClean="0">
                          <a:solidFill>
                            <a:schemeClr val="tx1"/>
                          </a:solidFill>
                          <a:effectLst/>
                        </a:rPr>
                        <a:t>skin betting</a:t>
                      </a:r>
                      <a:endParaRPr lang="da-DK" sz="1400" b="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25.0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75.0 %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8.3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91.7 %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28.0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72.0 %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0"/>
                        </a:spcBef>
                        <a:spcAft>
                          <a:spcPts val="200"/>
                        </a:spcAft>
                      </a:pPr>
                      <a:r>
                        <a:rPr lang="da-DK" sz="1400" dirty="0">
                          <a:effectLst/>
                        </a:rPr>
                        <a:t>χ</a:t>
                      </a:r>
                      <a:r>
                        <a:rPr lang="en-US" sz="1400" dirty="0">
                          <a:effectLst/>
                        </a:rPr>
                        <a:t>²=40,774, </a:t>
                      </a:r>
                      <a:r>
                        <a:rPr lang="en-US" sz="1400" dirty="0" err="1">
                          <a:effectLst/>
                        </a:rPr>
                        <a:t>df</a:t>
                      </a:r>
                      <a:r>
                        <a:rPr lang="en-US" sz="1400" dirty="0">
                          <a:effectLst/>
                        </a:rPr>
                        <a:t>=2, p&lt;0.001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214940"/>
                  </a:ext>
                </a:extLst>
              </a:tr>
              <a:tr h="635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chemeClr val="tx1"/>
                          </a:solidFill>
                          <a:effectLst/>
                        </a:rPr>
                        <a:t>Earned loot box</a:t>
                      </a:r>
                      <a:endParaRPr lang="da-DK" sz="1400" b="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69.1 %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en-US" sz="1400" dirty="0">
                          <a:effectLst/>
                        </a:rPr>
                        <a:t>30.9 %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39.9 %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60.1 %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73.5 %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26.5 %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200"/>
                        </a:spcAft>
                      </a:pPr>
                      <a:r>
                        <a:rPr lang="da-DK" sz="1400" dirty="0">
                          <a:effectLst/>
                        </a:rPr>
                        <a:t>χ</a:t>
                      </a:r>
                      <a:r>
                        <a:rPr lang="en-US" sz="1400" dirty="0">
                          <a:effectLst/>
                        </a:rPr>
                        <a:t>²=59,396, </a:t>
                      </a:r>
                      <a:r>
                        <a:rPr lang="en-US" sz="1400" dirty="0" err="1">
                          <a:effectLst/>
                        </a:rPr>
                        <a:t>df</a:t>
                      </a:r>
                      <a:r>
                        <a:rPr lang="en-US" sz="1400" dirty="0">
                          <a:effectLst/>
                        </a:rPr>
                        <a:t>=2, p&lt;0.001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687951"/>
                  </a:ext>
                </a:extLst>
              </a:tr>
              <a:tr h="635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chemeClr val="tx1"/>
                          </a:solidFill>
                          <a:effectLst/>
                        </a:rPr>
                        <a:t>Bought loot box</a:t>
                      </a:r>
                      <a:endParaRPr lang="da-DK" sz="1400" b="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da-DK" sz="140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43.4 %</a:t>
                      </a:r>
                      <a:endParaRPr lang="da-DK" sz="140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en-US" sz="1400">
                          <a:effectLst/>
                        </a:rPr>
                        <a:t>56.6 %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da-DK" sz="140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12.3 %</a:t>
                      </a:r>
                      <a:endParaRPr lang="da-DK" sz="140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87.7 %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43.3 %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56.7 %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200"/>
                        </a:spcAft>
                      </a:pPr>
                      <a:r>
                        <a:rPr lang="da-DK" sz="1400" dirty="0">
                          <a:effectLst/>
                        </a:rPr>
                        <a:t>χ</a:t>
                      </a:r>
                      <a:r>
                        <a:rPr lang="en-US" sz="1400" dirty="0">
                          <a:effectLst/>
                        </a:rPr>
                        <a:t>²=82,380, </a:t>
                      </a:r>
                      <a:r>
                        <a:rPr lang="en-US" sz="1400" dirty="0" err="1">
                          <a:effectLst/>
                        </a:rPr>
                        <a:t>df</a:t>
                      </a:r>
                      <a:r>
                        <a:rPr lang="en-US" sz="1400" dirty="0">
                          <a:effectLst/>
                        </a:rPr>
                        <a:t>=2, p&lt;0.001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674866"/>
                  </a:ext>
                </a:extLst>
              </a:tr>
              <a:tr h="809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chemeClr val="tx1"/>
                          </a:solidFill>
                          <a:effectLst/>
                        </a:rPr>
                        <a:t>Sold items from loot box</a:t>
                      </a:r>
                      <a:endParaRPr lang="da-DK" sz="1400" b="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da-DK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23.0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77.0 %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6.6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93.4 %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19.3 </a:t>
                      </a:r>
                      <a:r>
                        <a:rPr lang="en-US" sz="1400" dirty="0">
                          <a:effectLst/>
                        </a:rPr>
                        <a:t>%</a:t>
                      </a:r>
                      <a:endParaRPr lang="da-DK" sz="14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500"/>
                        </a:spcAft>
                      </a:pPr>
                      <a:r>
                        <a:rPr lang="en-US" sz="1400" dirty="0">
                          <a:effectLst/>
                        </a:rPr>
                        <a:t>80.7 %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0"/>
                        </a:spcBef>
                        <a:spcAft>
                          <a:spcPts val="200"/>
                        </a:spcAft>
                      </a:pPr>
                      <a:r>
                        <a:rPr lang="da-DK" sz="1400" dirty="0">
                          <a:effectLst/>
                        </a:rPr>
                        <a:t>χ</a:t>
                      </a:r>
                      <a:r>
                        <a:rPr lang="en-US" sz="1400" dirty="0">
                          <a:effectLst/>
                        </a:rPr>
                        <a:t>²=32,283, </a:t>
                      </a:r>
                      <a:r>
                        <a:rPr lang="en-US" sz="1400" dirty="0" err="1">
                          <a:effectLst/>
                        </a:rPr>
                        <a:t>df</a:t>
                      </a:r>
                      <a:r>
                        <a:rPr lang="en-US" sz="1400" dirty="0">
                          <a:effectLst/>
                        </a:rPr>
                        <a:t>=2, p&lt;0.001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67" marR="52767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482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7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a-DK" sz="4800" b="1" dirty="0" err="1" smtClean="0"/>
              <a:t>Key</a:t>
            </a:r>
            <a:r>
              <a:rPr lang="da-DK" sz="4800" b="1" dirty="0" smtClean="0"/>
              <a:t> points and </a:t>
            </a:r>
            <a:r>
              <a:rPr lang="da-DK" sz="4800" b="1" dirty="0" err="1" smtClean="0"/>
              <a:t>next</a:t>
            </a:r>
            <a:r>
              <a:rPr lang="da-DK" sz="4800" b="1" dirty="0" smtClean="0"/>
              <a:t> steps</a:t>
            </a:r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Simulated</a:t>
            </a:r>
            <a:r>
              <a:rPr lang="da-DK" dirty="0" smtClean="0"/>
              <a:t> gambling games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played</a:t>
            </a:r>
            <a:r>
              <a:rPr lang="da-DK" dirty="0" smtClean="0"/>
              <a:t> by a </a:t>
            </a:r>
            <a:r>
              <a:rPr lang="da-DK" dirty="0" err="1" smtClean="0"/>
              <a:t>substantial</a:t>
            </a:r>
            <a:r>
              <a:rPr lang="da-DK" dirty="0" smtClean="0"/>
              <a:t> portion of </a:t>
            </a:r>
            <a:r>
              <a:rPr lang="da-DK" dirty="0" err="1" smtClean="0"/>
              <a:t>young</a:t>
            </a:r>
            <a:r>
              <a:rPr lang="da-DK" dirty="0" smtClean="0"/>
              <a:t> Danish </a:t>
            </a:r>
            <a:r>
              <a:rPr lang="da-DK" dirty="0" err="1" smtClean="0"/>
              <a:t>people</a:t>
            </a:r>
            <a:endParaRPr lang="da-DK" dirty="0" smtClean="0"/>
          </a:p>
          <a:p>
            <a:r>
              <a:rPr lang="da-DK" dirty="0" err="1" smtClean="0"/>
              <a:t>Gendered</a:t>
            </a:r>
            <a:r>
              <a:rPr lang="da-DK" dirty="0" smtClean="0"/>
              <a:t> </a:t>
            </a:r>
            <a:r>
              <a:rPr lang="da-DK" dirty="0" err="1" smtClean="0"/>
              <a:t>phenomenon</a:t>
            </a:r>
            <a:r>
              <a:rPr lang="da-DK" dirty="0" smtClean="0"/>
              <a:t>: </a:t>
            </a:r>
            <a:r>
              <a:rPr lang="da-DK" dirty="0" err="1" smtClean="0"/>
              <a:t>Femlas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less</a:t>
            </a:r>
            <a:r>
              <a:rPr lang="da-DK" dirty="0" smtClean="0"/>
              <a:t> </a:t>
            </a:r>
            <a:r>
              <a:rPr lang="da-DK" dirty="0" err="1" smtClean="0"/>
              <a:t>involved</a:t>
            </a:r>
            <a:r>
              <a:rPr lang="da-DK" dirty="0" smtClean="0"/>
              <a:t>, </a:t>
            </a:r>
            <a:r>
              <a:rPr lang="da-DK" dirty="0" err="1" smtClean="0"/>
              <a:t>experience</a:t>
            </a:r>
            <a:r>
              <a:rPr lang="da-DK" dirty="0" smtClean="0"/>
              <a:t> </a:t>
            </a:r>
            <a:r>
              <a:rPr lang="da-DK" dirty="0" err="1" smtClean="0"/>
              <a:t>fewer</a:t>
            </a:r>
            <a:r>
              <a:rPr lang="da-DK" dirty="0" smtClean="0"/>
              <a:t> problems </a:t>
            </a:r>
            <a:r>
              <a:rPr lang="da-DK" dirty="0" err="1" smtClean="0"/>
              <a:t>than</a:t>
            </a:r>
            <a:r>
              <a:rPr lang="da-DK" smtClean="0"/>
              <a:t> males</a:t>
            </a:r>
            <a:endParaRPr lang="da-DK" dirty="0" smtClean="0"/>
          </a:p>
          <a:p>
            <a:r>
              <a:rPr lang="da-DK" dirty="0" smtClean="0"/>
              <a:t>Three </a:t>
            </a:r>
            <a:r>
              <a:rPr lang="da-DK" dirty="0" err="1" smtClean="0"/>
              <a:t>distinct</a:t>
            </a:r>
            <a:r>
              <a:rPr lang="da-DK" dirty="0" smtClean="0"/>
              <a:t> types of </a:t>
            </a:r>
            <a:r>
              <a:rPr lang="da-DK" dirty="0" err="1" smtClean="0"/>
              <a:t>simulated</a:t>
            </a:r>
            <a:r>
              <a:rPr lang="da-DK" dirty="0" smtClean="0"/>
              <a:t> gamblers</a:t>
            </a:r>
          </a:p>
          <a:p>
            <a:r>
              <a:rPr lang="da-DK" dirty="0" err="1" smtClean="0"/>
              <a:t>Further</a:t>
            </a:r>
            <a:r>
              <a:rPr lang="da-DK" dirty="0" smtClean="0"/>
              <a:t> profiling of types by </a:t>
            </a:r>
            <a:r>
              <a:rPr lang="da-DK" dirty="0" err="1" smtClean="0"/>
              <a:t>qualitative</a:t>
            </a:r>
            <a:r>
              <a:rPr lang="da-DK" dirty="0" smtClean="0"/>
              <a:t> data</a:t>
            </a:r>
          </a:p>
          <a:p>
            <a:r>
              <a:rPr lang="da-DK" dirty="0" err="1" smtClean="0"/>
              <a:t>Examining</a:t>
            </a:r>
            <a:r>
              <a:rPr lang="da-DK" dirty="0" smtClean="0"/>
              <a:t> links </a:t>
            </a:r>
            <a:r>
              <a:rPr lang="da-DK" dirty="0" err="1" smtClean="0"/>
              <a:t>between</a:t>
            </a:r>
            <a:r>
              <a:rPr lang="da-DK" dirty="0" smtClean="0"/>
              <a:t> </a:t>
            </a:r>
            <a:r>
              <a:rPr lang="da-DK" dirty="0" err="1" smtClean="0"/>
              <a:t>simulated</a:t>
            </a:r>
            <a:r>
              <a:rPr lang="da-DK" dirty="0" smtClean="0"/>
              <a:t> gambling and </a:t>
            </a:r>
            <a:r>
              <a:rPr lang="da-DK" dirty="0" err="1" smtClean="0"/>
              <a:t>monetary</a:t>
            </a:r>
            <a:r>
              <a:rPr lang="da-DK" dirty="0" smtClean="0"/>
              <a:t> gambling by </a:t>
            </a:r>
            <a:r>
              <a:rPr lang="da-DK" dirty="0" err="1" smtClean="0"/>
              <a:t>qualitative</a:t>
            </a:r>
            <a:r>
              <a:rPr lang="da-DK" dirty="0" smtClean="0"/>
              <a:t> data.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03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da-DK" sz="4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da-DK" sz="4000" dirty="0" smtClean="0"/>
          </a:p>
          <a:p>
            <a:pPr marL="0" indent="0" algn="ctr">
              <a:buNone/>
            </a:pPr>
            <a:r>
              <a:rPr lang="da-DK" sz="4800" dirty="0" err="1" smtClean="0"/>
              <a:t>Thank</a:t>
            </a:r>
            <a:r>
              <a:rPr lang="da-DK" sz="4800" dirty="0" smtClean="0"/>
              <a:t> </a:t>
            </a:r>
            <a:r>
              <a:rPr lang="da-DK" sz="4800" dirty="0" err="1" smtClean="0"/>
              <a:t>you</a:t>
            </a:r>
            <a:r>
              <a:rPr lang="da-DK" sz="4800" dirty="0" smtClean="0"/>
              <a:t>!</a:t>
            </a:r>
            <a:endParaRPr lang="da-DK" sz="4800" dirty="0"/>
          </a:p>
        </p:txBody>
      </p:sp>
    </p:spTree>
    <p:extLst>
      <p:ext uri="{BB962C8B-B14F-4D97-AF65-F5344CB8AC3E}">
        <p14:creationId xmlns:p14="http://schemas.microsoft.com/office/powerpoint/2010/main" val="150101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5229</TotalTime>
  <Words>1002</Words>
  <Application>Microsoft Office PowerPoint</Application>
  <PresentationFormat>Widescreen</PresentationFormat>
  <Paragraphs>280</Paragraphs>
  <Slides>24</Slides>
  <Notes>24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Office-tema</vt:lpstr>
      <vt:lpstr>Dokument</vt:lpstr>
      <vt:lpstr>PowerPoint-præsentation</vt:lpstr>
      <vt:lpstr> Simulated gambling</vt:lpstr>
      <vt:lpstr>Observations and current knowledge </vt:lpstr>
      <vt:lpstr>Other dimensions of the ”grey area”</vt:lpstr>
      <vt:lpstr>Study objectives </vt:lpstr>
      <vt:lpstr>Study characteristics </vt:lpstr>
      <vt:lpstr>Measures and variables</vt:lpstr>
      <vt:lpstr> Results: Simulated gambling frequency</vt:lpstr>
      <vt:lpstr>Simulated gambling frequency by age</vt:lpstr>
      <vt:lpstr>Simulated gambling frequency by gender</vt:lpstr>
      <vt:lpstr>Money spent on simulated gambling/in-game purchases/microtransactions (month)</vt:lpstr>
      <vt:lpstr> SOGS-RA score and simulated gambling (M,S.D.)</vt:lpstr>
      <vt:lpstr> Skin betting and loot box experience</vt:lpstr>
      <vt:lpstr>Money spend on loot box and skin betting  by gender</vt:lpstr>
      <vt:lpstr> SOGS-RA score and skin betting (M,S.D.)</vt:lpstr>
      <vt:lpstr> SOGS-RA score and loot box (M,S.D.)</vt:lpstr>
      <vt:lpstr>Preliminary and general findings</vt:lpstr>
      <vt:lpstr>Cluster analysis</vt:lpstr>
      <vt:lpstr>Variables</vt:lpstr>
      <vt:lpstr>Cluster differences by simulated gambling behavior. Mean, standard deviation, and 95 % CI. </vt:lpstr>
      <vt:lpstr>Demographic profile of clusters. Column percentages and χ².</vt:lpstr>
      <vt:lpstr>Cluster differences by gambling problems and involvement in skin betting, and loot boxing. Column percentages and χ².</vt:lpstr>
      <vt:lpstr>Key points and next steps</vt:lpstr>
      <vt:lpstr>PowerPoint-præsentation</vt:lpstr>
    </vt:vector>
  </TitlesOfParts>
  <Company>Aalborg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Majbritt Christine Severin</dc:creator>
  <cp:lastModifiedBy>Søren Kristiansen</cp:lastModifiedBy>
  <cp:revision>257</cp:revision>
  <cp:lastPrinted>2019-05-27T10:31:45Z</cp:lastPrinted>
  <dcterms:created xsi:type="dcterms:W3CDTF">2019-03-24T09:05:58Z</dcterms:created>
  <dcterms:modified xsi:type="dcterms:W3CDTF">2019-06-10T15:08:19Z</dcterms:modified>
</cp:coreProperties>
</file>