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66" r:id="rId4"/>
    <p:sldId id="257" r:id="rId5"/>
    <p:sldId id="259" r:id="rId6"/>
    <p:sldId id="260" r:id="rId7"/>
    <p:sldId id="258" r:id="rId8"/>
    <p:sldId id="261" r:id="rId9"/>
    <p:sldId id="262" r:id="rId10"/>
    <p:sldId id="265" r:id="rId11"/>
    <p:sldId id="264" r:id="rId1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uel Schmidt" initials="SS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A52"/>
    <a:srgbClr val="546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9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9-06T16:06:11.035" idx="5">
    <p:pos x="10" y="10"/>
    <p:text>Jeg forstår ikke denne sldie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AA7B7-9729-4998-A735-980F4A67C550}" type="datetimeFigureOut">
              <a:rPr lang="da-DK" smtClean="0"/>
              <a:t>19-08-2020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74EA0-E96F-4A9F-BECE-F82ED93FDC3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669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681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7842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1546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3117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0044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8599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300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074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" y="5898"/>
            <a:ext cx="9136136" cy="6852103"/>
          </a:xfrm>
          <a:prstGeom prst="rect">
            <a:avLst/>
          </a:prstGeom>
        </p:spPr>
      </p:pic>
      <p:sp>
        <p:nvSpPr>
          <p:cNvPr id="11" name="Rektangel 10"/>
          <p:cNvSpPr/>
          <p:nvPr userDrawn="1"/>
        </p:nvSpPr>
        <p:spPr>
          <a:xfrm>
            <a:off x="610256" y="3861048"/>
            <a:ext cx="7920880" cy="1296144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b="1" cap="all" spc="200" baseline="0">
                <a:solidFill>
                  <a:srgbClr val="211A52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4F2D-3E4C-4B5D-BE90-617E350CBCB0}" type="datetime1">
              <a:rPr lang="en-US" smtClean="0"/>
              <a:t>8/19/2020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933056"/>
            <a:ext cx="7776864" cy="1152128"/>
          </a:xfrm>
        </p:spPr>
        <p:txBody>
          <a:bodyPr anchor="ctr"/>
          <a:lstStyle>
            <a:lvl1pPr marL="0" indent="0" algn="ctr">
              <a:buNone/>
              <a:defRPr cap="all" spc="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39" y="5949280"/>
            <a:ext cx="1224137" cy="86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7938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BE53-6C39-4C63-9F8D-3493893D403B}" type="datetime1">
              <a:rPr lang="en-US" smtClean="0"/>
              <a:t>8/19/2020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  <p:sp>
        <p:nvSpPr>
          <p:cNvPr id="7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8" name="Pladsholder til tekst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277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5552554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C8BB-F69C-41F0-97E2-212D172D3B53}" type="datetime1">
              <a:rPr lang="en-US" smtClean="0"/>
              <a:t>8/19/2020</a:t>
            </a:fld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5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375868"/>
          </a:xfrm>
        </p:spPr>
        <p:txBody>
          <a:bodyPr/>
          <a:lstStyle>
            <a:lvl1pPr marL="0" indent="0">
              <a:buClr>
                <a:srgbClr val="54616E"/>
              </a:buClr>
              <a:buSzPct val="100000"/>
              <a:buFont typeface="Arial" pitchFamily="34" charset="0"/>
              <a:buNone/>
              <a:defRPr>
                <a:solidFill>
                  <a:srgbClr val="54616E"/>
                </a:solidFill>
              </a:defRPr>
            </a:lvl1pPr>
            <a:lvl2pPr marL="457200" indent="0">
              <a:buNone/>
              <a:defRPr>
                <a:solidFill>
                  <a:srgbClr val="54616E"/>
                </a:solidFill>
              </a:defRPr>
            </a:lvl2pPr>
            <a:lvl3pPr marL="914400" indent="0">
              <a:buNone/>
              <a:defRPr>
                <a:solidFill>
                  <a:srgbClr val="54616E"/>
                </a:solidFill>
              </a:defRPr>
            </a:lvl3pPr>
            <a:lvl4pPr marL="1371600" indent="0">
              <a:buNone/>
              <a:defRPr>
                <a:solidFill>
                  <a:srgbClr val="54616E"/>
                </a:solidFill>
              </a:defRPr>
            </a:lvl4pPr>
            <a:lvl5pPr marL="1828800" indent="0">
              <a:buNone/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  <a:p>
            <a:pPr lvl="0"/>
            <a:endParaRPr lang="da-DK" dirty="0"/>
          </a:p>
          <a:p>
            <a:pPr lvl="0"/>
            <a:endParaRPr lang="da-DK" dirty="0"/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211753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aragraph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2984971"/>
            <a:ext cx="7772400" cy="1362075"/>
          </a:xfrm>
        </p:spPr>
        <p:txBody>
          <a:bodyPr anchor="t"/>
          <a:lstStyle>
            <a:lvl1pPr algn="ctr">
              <a:defRPr sz="2400" b="0" cap="all"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1484784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54616E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CLICK TO EDIT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62B0-E7E2-4CF5-913E-3C1EE37363B7}" type="datetime1">
              <a:rPr lang="en-US" smtClean="0"/>
              <a:t>8/19/2020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0306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3FD1-DFEE-478F-8764-EA4A12E6E420}" type="datetime1">
              <a:rPr lang="en-US" smtClean="0"/>
              <a:t>8/19/2020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716016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545172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211A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3CBE-7DAD-4AD6-A447-AE25CEF4DF49}" type="datetime1">
              <a:rPr lang="en-US" smtClean="0"/>
              <a:t>8/19/2020</a:t>
            </a:fld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  <p:sp>
        <p:nvSpPr>
          <p:cNvPr id="10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67544" y="2204864"/>
            <a:ext cx="4032448" cy="3672408"/>
          </a:xfrm>
        </p:spPr>
        <p:txBody>
          <a:bodyPr/>
          <a:lstStyle>
            <a:lvl1pPr>
              <a:defRPr>
                <a:solidFill>
                  <a:srgbClr val="54616E"/>
                </a:solidFill>
              </a:defRPr>
            </a:lvl1pPr>
            <a:lvl2pPr>
              <a:defRPr>
                <a:solidFill>
                  <a:srgbClr val="54616E"/>
                </a:solidFill>
              </a:defRPr>
            </a:lvl2pPr>
            <a:lvl3pPr>
              <a:defRPr>
                <a:solidFill>
                  <a:srgbClr val="54616E"/>
                </a:solidFill>
              </a:defRPr>
            </a:lvl3pPr>
            <a:lvl4pPr>
              <a:defRPr>
                <a:solidFill>
                  <a:srgbClr val="54616E"/>
                </a:solidFill>
              </a:defRPr>
            </a:lvl4pPr>
            <a:lvl5pPr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1" name="Pladsholder til indhold 2"/>
          <p:cNvSpPr>
            <a:spLocks noGrp="1"/>
          </p:cNvSpPr>
          <p:nvPr>
            <p:ph idx="14" hasCustomPrompt="1"/>
          </p:nvPr>
        </p:nvSpPr>
        <p:spPr>
          <a:xfrm>
            <a:off x="4633664" y="2204864"/>
            <a:ext cx="4042792" cy="3672408"/>
          </a:xfrm>
        </p:spPr>
        <p:txBody>
          <a:bodyPr/>
          <a:lstStyle>
            <a:lvl1pPr>
              <a:defRPr>
                <a:solidFill>
                  <a:srgbClr val="54616E"/>
                </a:solidFill>
              </a:defRPr>
            </a:lvl1pPr>
            <a:lvl2pPr>
              <a:defRPr>
                <a:solidFill>
                  <a:srgbClr val="54616E"/>
                </a:solidFill>
              </a:defRPr>
            </a:lvl2pPr>
            <a:lvl3pPr>
              <a:defRPr>
                <a:solidFill>
                  <a:srgbClr val="54616E"/>
                </a:solidFill>
              </a:defRPr>
            </a:lvl3pPr>
            <a:lvl4pPr>
              <a:defRPr>
                <a:solidFill>
                  <a:srgbClr val="54616E"/>
                </a:solidFill>
              </a:defRPr>
            </a:lvl4pPr>
            <a:lvl5pPr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648227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A6F4-40AE-463F-85E5-665BB46F1CBB}" type="datetime1">
              <a:rPr lang="en-US" smtClean="0"/>
              <a:t>8/19/2020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583833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1AC8-7F67-46F6-B557-46F7F820EB38}" type="datetime1">
              <a:rPr lang="en-US" smtClean="0"/>
              <a:t>8/19/2020</a:t>
            </a:fld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8043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1"/>
            <a:ext cx="3008313" cy="444217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86D9-E5D1-499F-92A5-9D5B7169092D}" type="datetime1">
              <a:rPr lang="en-US" smtClean="0"/>
              <a:t>8/19/2020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3635896" y="260648"/>
            <a:ext cx="4824536" cy="5616624"/>
          </a:xfrm>
        </p:spPr>
        <p:txBody>
          <a:bodyPr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806273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92288" y="4653136"/>
            <a:ext cx="548640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1792288" y="612775"/>
            <a:ext cx="5486400" cy="38963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 err="1"/>
              <a:t>Click</a:t>
            </a:r>
            <a:r>
              <a:rPr lang="da-DK" dirty="0"/>
              <a:t> the </a:t>
            </a:r>
            <a:r>
              <a:rPr lang="da-DK" dirty="0" err="1"/>
              <a:t>icon</a:t>
            </a:r>
            <a:r>
              <a:rPr lang="da-DK" dirty="0"/>
              <a:t> to </a:t>
            </a:r>
            <a:r>
              <a:rPr lang="da-DK" dirty="0" err="1"/>
              <a:t>place</a:t>
            </a:r>
            <a:r>
              <a:rPr lang="da-DK" dirty="0"/>
              <a:t> </a:t>
            </a:r>
            <a:r>
              <a:rPr lang="da-DK" dirty="0" err="1"/>
              <a:t>picture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509934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54616E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1876-57C1-4E57-B3D5-811D4A7749BD}" type="datetime1">
              <a:rPr lang="en-US" smtClean="0"/>
              <a:t>8/19/2020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874618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page picture - blu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 err="1"/>
              <a:t>Click</a:t>
            </a:r>
            <a:r>
              <a:rPr lang="da-DK" dirty="0"/>
              <a:t> the </a:t>
            </a:r>
            <a:r>
              <a:rPr lang="da-DK" dirty="0" err="1"/>
              <a:t>icon</a:t>
            </a:r>
            <a:r>
              <a:rPr lang="da-DK" dirty="0"/>
              <a:t> to </a:t>
            </a:r>
            <a:r>
              <a:rPr lang="da-DK" dirty="0" err="1"/>
              <a:t>place</a:t>
            </a:r>
            <a:r>
              <a:rPr lang="da-DK" dirty="0"/>
              <a:t> </a:t>
            </a:r>
            <a:r>
              <a:rPr lang="da-DK" dirty="0" err="1"/>
              <a:t>picture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7A2E2-4A97-4510-BCDE-7B7FE2925400}" type="datetime1">
              <a:rPr lang="en-US" smtClean="0"/>
              <a:t>8/19/2020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755576" y="3573016"/>
            <a:ext cx="7632848" cy="2232248"/>
          </a:xfrm>
        </p:spPr>
        <p:txBody>
          <a:bodyPr anchor="t">
            <a:normAutofit/>
          </a:bodyPr>
          <a:lstStyle>
            <a:lvl1pPr algn="ctr">
              <a:defRPr sz="2400" b="0" i="0" cap="all" baseline="0">
                <a:solidFill>
                  <a:srgbClr val="211A52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5497770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page picture - whit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 err="1"/>
              <a:t>Click</a:t>
            </a:r>
            <a:r>
              <a:rPr lang="da-DK" dirty="0"/>
              <a:t> the </a:t>
            </a:r>
            <a:r>
              <a:rPr lang="da-DK" dirty="0" err="1"/>
              <a:t>icon</a:t>
            </a:r>
            <a:r>
              <a:rPr lang="da-DK" dirty="0"/>
              <a:t> to </a:t>
            </a:r>
            <a:r>
              <a:rPr lang="da-DK" dirty="0" err="1"/>
              <a:t>place</a:t>
            </a:r>
            <a:r>
              <a:rPr lang="da-DK" dirty="0"/>
              <a:t> </a:t>
            </a:r>
            <a:r>
              <a:rPr lang="da-DK" dirty="0" err="1"/>
              <a:t>picture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27584" y="3573016"/>
            <a:ext cx="7488832" cy="2232248"/>
          </a:xfrm>
        </p:spPr>
        <p:txBody>
          <a:bodyPr anchor="t">
            <a:normAutofit/>
          </a:bodyPr>
          <a:lstStyle>
            <a:lvl1pPr algn="ctr">
              <a:defRPr sz="2400" b="0" cap="all" baseline="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127FB-E98B-4846-B79F-E8A32E28DB0F}" type="datetime1">
              <a:rPr lang="en-US" smtClean="0"/>
              <a:t>8/19/2020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301296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ish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" y="5898"/>
            <a:ext cx="9136136" cy="6852103"/>
          </a:xfrm>
          <a:prstGeom prst="rect">
            <a:avLst/>
          </a:prstGeom>
        </p:spPr>
      </p:pic>
      <p:sp>
        <p:nvSpPr>
          <p:cNvPr id="5" name="Rektangel 4"/>
          <p:cNvSpPr/>
          <p:nvPr userDrawn="1"/>
        </p:nvSpPr>
        <p:spPr>
          <a:xfrm>
            <a:off x="611560" y="2492896"/>
            <a:ext cx="7920880" cy="1584176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562473"/>
            <a:ext cx="7772400" cy="1470025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5749-9A07-4D32-9BA1-70B5CAE1178C}" type="datetime1">
              <a:rPr lang="en-US" smtClean="0"/>
              <a:t>8/19/2020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‹#›</a:t>
            </a:fld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39" y="5949280"/>
            <a:ext cx="1224137" cy="86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054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349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54616E"/>
                </a:solidFill>
              </a:defRPr>
            </a:lvl1pPr>
          </a:lstStyle>
          <a:p>
            <a:fld id="{A355CBA8-7D2E-46F8-A8E5-BD7BACFEDE84}" type="datetime1">
              <a:rPr lang="en-US" smtClean="0"/>
              <a:t>8/19/2020</a:t>
            </a:fld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4616E"/>
                </a:solidFill>
              </a:defRPr>
            </a:lvl1pPr>
          </a:lstStyle>
          <a:p>
            <a:fld id="{409B8A6B-2702-4E09-BF63-7CC1F22DFC4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39" y="5949280"/>
            <a:ext cx="1224137" cy="86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9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  <p:sldLayoutId id="2147483661" r:id="rId13"/>
  </p:sldLayoutIdLst>
  <p:transition>
    <p:fad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rgbClr val="211A5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AzsT6JHY9M" TargetMode="External"/><Relationship Id="rId5" Type="http://schemas.openxmlformats.org/officeDocument/2006/relationships/hyperlink" Target="https://www.youtube.com/watch?v=QAzsT6JHY9M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Body surface mapping of</a:t>
            </a:r>
            <a:endParaRPr lang="da-DK" dirty="0"/>
          </a:p>
          <a:p>
            <a:r>
              <a:rPr lang="en-US" dirty="0"/>
              <a:t>the cardiac activity</a:t>
            </a:r>
            <a:r>
              <a:rPr lang="da-DK" dirty="0"/>
              <a:t>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u="sng" dirty="0"/>
              <a:t>Kim Munck</a:t>
            </a:r>
            <a:r>
              <a:rPr lang="da-DK" dirty="0"/>
              <a:t>, Bolette Dybkjær Hansen, Nina Jacobsen, Louise Pedersen Pilgaard, Samuel Schmidt, Kasper Sørensen, Johannes jan </a:t>
            </a:r>
            <a:r>
              <a:rPr lang="da-DK" dirty="0" err="1"/>
              <a:t>struijk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59683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 charset="0"/>
              </a:rPr>
              <a:t>Chest surface Measurement shows potentials in diagnosing heart failure [1] 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Heart valve sounds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Murmurs</a:t>
            </a:r>
          </a:p>
          <a:p>
            <a:pPr lvl="1"/>
            <a:r>
              <a:rPr lang="en-US" dirty="0" err="1">
                <a:solidFill>
                  <a:schemeClr val="tx1"/>
                </a:solidFill>
                <a:latin typeface="Arial" charset="0"/>
              </a:rPr>
              <a:t>SeismoCardioGraphy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(SCG)</a:t>
            </a:r>
          </a:p>
          <a:p>
            <a:pPr lvl="1"/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lvl="1"/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lvl="1"/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rial" charset="0"/>
              </a:rPr>
              <a:t>Body Surface Mapping (BSM) of heart sound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Indicator for diagnosis of sleep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aphnoea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[2]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Origin of heart sounds and murmurs [3]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184" y="3735239"/>
            <a:ext cx="1571625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660" y="5105840"/>
            <a:ext cx="2505075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04604" y="5522783"/>
            <a:ext cx="3943350" cy="1600438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000" dirty="0">
                <a:latin typeface="Arial" charset="0"/>
              </a:rPr>
              <a:t>Hu Y, Kim EG, Cao G, Liu S, Wu Y. </a:t>
            </a:r>
            <a:r>
              <a:rPr lang="en-US" sz="1000" i="1" dirty="0">
                <a:latin typeface="Arial" charset="0"/>
              </a:rPr>
              <a:t>"Physiological acoustic sensing based on accelerometers: A survey for mobile healthcare"</a:t>
            </a:r>
            <a:r>
              <a:rPr lang="en-US" sz="1000" dirty="0">
                <a:latin typeface="Arial" charset="0"/>
              </a:rPr>
              <a:t>, Annals of Biomedical Engineering 2014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000" dirty="0" err="1">
                <a:latin typeface="Arial" charset="0"/>
              </a:rPr>
              <a:t>Rendón</a:t>
            </a:r>
            <a:r>
              <a:rPr lang="en-US" sz="1000" dirty="0">
                <a:latin typeface="Arial" charset="0"/>
              </a:rPr>
              <a:t> DB, Ojeda JLR, Foix LFC, </a:t>
            </a:r>
            <a:r>
              <a:rPr lang="en-US" sz="1000" dirty="0" err="1">
                <a:latin typeface="Arial" charset="0"/>
              </a:rPr>
              <a:t>Morillo</a:t>
            </a:r>
            <a:r>
              <a:rPr lang="en-US" sz="1000" dirty="0">
                <a:latin typeface="Arial" charset="0"/>
              </a:rPr>
              <a:t> DS, Fernández MA. </a:t>
            </a:r>
            <a:r>
              <a:rPr lang="en-US" sz="1000" i="1" dirty="0">
                <a:latin typeface="Arial" charset="0"/>
              </a:rPr>
              <a:t>"Mapping the human body for vibration using an accelerometer",</a:t>
            </a:r>
            <a:r>
              <a:rPr lang="en-US" sz="1000" dirty="0">
                <a:latin typeface="Arial" charset="0"/>
              </a:rPr>
              <a:t> IEEE EMBS 2007;23–26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000" dirty="0">
                <a:latin typeface="Arial" charset="0"/>
              </a:rPr>
              <a:t>Durand MCLG, </a:t>
            </a:r>
            <a:r>
              <a:rPr lang="en-US" sz="1000" dirty="0" err="1">
                <a:latin typeface="Arial" charset="0"/>
              </a:rPr>
              <a:t>Guardo</a:t>
            </a:r>
            <a:r>
              <a:rPr lang="en-US" sz="1000" dirty="0">
                <a:latin typeface="Arial" charset="0"/>
              </a:rPr>
              <a:t> R. </a:t>
            </a:r>
            <a:r>
              <a:rPr lang="en-US" sz="1000" i="1" dirty="0">
                <a:latin typeface="Arial" charset="0"/>
              </a:rPr>
              <a:t>"Development of a cardiac acoustic mapping system"</a:t>
            </a:r>
            <a:r>
              <a:rPr lang="en-US" sz="1000" dirty="0">
                <a:latin typeface="Arial" charset="0"/>
              </a:rPr>
              <a:t>, Med </a:t>
            </a:r>
            <a:r>
              <a:rPr lang="en-US" sz="1000" dirty="0" err="1">
                <a:latin typeface="Arial" charset="0"/>
              </a:rPr>
              <a:t>Biol</a:t>
            </a:r>
            <a:r>
              <a:rPr lang="en-US" sz="1000" dirty="0">
                <a:latin typeface="Arial" charset="0"/>
              </a:rPr>
              <a:t> </a:t>
            </a:r>
            <a:r>
              <a:rPr lang="en-US" sz="1000" dirty="0" err="1">
                <a:latin typeface="Arial" charset="0"/>
              </a:rPr>
              <a:t>Eng</a:t>
            </a:r>
            <a:r>
              <a:rPr lang="en-US" sz="1000" dirty="0">
                <a:latin typeface="Arial" charset="0"/>
              </a:rPr>
              <a:t> </a:t>
            </a:r>
            <a:r>
              <a:rPr lang="en-US" sz="1000" dirty="0" err="1">
                <a:latin typeface="Arial" charset="0"/>
              </a:rPr>
              <a:t>Comput</a:t>
            </a:r>
            <a:r>
              <a:rPr lang="en-US" sz="1000" dirty="0">
                <a:latin typeface="Arial" charset="0"/>
              </a:rPr>
              <a:t> 1998 </a:t>
            </a:r>
          </a:p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59223" y="5163349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/>
              <a:t>[2]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3588" y="6471689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/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1948095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BSM of the mechanical cardiac activity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Low frequency (&lt;0.25 Hz)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Mapping the displacement of the chest area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Finding identifiers between the cardiac events and the map</a:t>
            </a:r>
          </a:p>
          <a:p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Aim: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Evaluate BSM for exploration of the mechanical cardiac activities</a:t>
            </a:r>
          </a:p>
        </p:txBody>
      </p:sp>
    </p:spTree>
    <p:extLst>
      <p:ext uri="{BB962C8B-B14F-4D97-AF65-F5344CB8AC3E}">
        <p14:creationId xmlns:p14="http://schemas.microsoft.com/office/powerpoint/2010/main" val="354213583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2773" y="1087779"/>
            <a:ext cx="7378453" cy="492265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Method – </a:t>
            </a:r>
            <a:r>
              <a:rPr lang="da-DK" dirty="0" err="1">
                <a:solidFill>
                  <a:schemeClr val="tx1"/>
                </a:solidFill>
              </a:rPr>
              <a:t>Experimental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setup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7742" y="4825892"/>
            <a:ext cx="4667606" cy="1477328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Laser Doppler Vibrometer (LDV)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ElectroCardioGraphy</a:t>
            </a:r>
            <a:r>
              <a:rPr lang="en-US" dirty="0"/>
              <a:t> (ECG)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Respiration belt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Accelerometer (Fixture noise)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Projected grid (Considency)</a:t>
            </a:r>
          </a:p>
        </p:txBody>
      </p:sp>
    </p:spTree>
    <p:extLst>
      <p:ext uri="{BB962C8B-B14F-4D97-AF65-F5344CB8AC3E}">
        <p14:creationId xmlns:p14="http://schemas.microsoft.com/office/powerpoint/2010/main" val="112264371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Signal sampling, filtering and transformation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2091" y="2283843"/>
            <a:ext cx="4726547" cy="3377228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751" y="2064173"/>
            <a:ext cx="5134049" cy="3860477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508957" y="1140843"/>
            <a:ext cx="4868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5x6 spatial resolution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1-20 Hz filtering (low frequency)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Velocity to displacement</a:t>
            </a:r>
          </a:p>
        </p:txBody>
      </p:sp>
    </p:spTree>
    <p:extLst>
      <p:ext uri="{BB962C8B-B14F-4D97-AF65-F5344CB8AC3E}">
        <p14:creationId xmlns:p14="http://schemas.microsoft.com/office/powerpoint/2010/main" val="12078069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chemeClr val="tx1"/>
                </a:solidFill>
              </a:rPr>
              <a:t>Segmentation</a:t>
            </a:r>
            <a:r>
              <a:rPr lang="da-DK" dirty="0">
                <a:solidFill>
                  <a:schemeClr val="tx1"/>
                </a:solidFill>
              </a:rPr>
              <a:t> and re-alignment by cross-</a:t>
            </a:r>
            <a:r>
              <a:rPr lang="da-DK" dirty="0" err="1">
                <a:solidFill>
                  <a:schemeClr val="tx1"/>
                </a:solidFill>
              </a:rPr>
              <a:t>correlation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409700"/>
            <a:ext cx="6083219" cy="33522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502" y="3189289"/>
            <a:ext cx="5632227" cy="2834788"/>
          </a:xfrm>
          <a:prstGeom prst="rect">
            <a:avLst/>
          </a:prstGeom>
        </p:spPr>
      </p:pic>
      <p:sp>
        <p:nvSpPr>
          <p:cNvPr id="5" name="Tekstboks 4"/>
          <p:cNvSpPr txBox="1"/>
          <p:nvPr/>
        </p:nvSpPr>
        <p:spPr>
          <a:xfrm>
            <a:off x="285750" y="4881077"/>
            <a:ext cx="35903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R-peak detection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Exclude respiration periods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Mean segment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Cross-correlation correction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Re-aligned mean segment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15616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Results</a:t>
            </a:r>
          </a:p>
        </p:txBody>
      </p:sp>
      <p:pic>
        <p:nvPicPr>
          <p:cNvPr id="3" name="Picture 2"/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73883" y="1023452"/>
            <a:ext cx="7469567" cy="4198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9102" y="8763778"/>
            <a:ext cx="91440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143" y="5236645"/>
            <a:ext cx="5122506" cy="7538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967066-43BC-430A-8F7D-7CC85AD43AA5}"/>
              </a:ext>
            </a:extLst>
          </p:cNvPr>
          <p:cNvSpPr/>
          <p:nvPr/>
        </p:nvSpPr>
        <p:spPr>
          <a:xfrm>
            <a:off x="3592488" y="332656"/>
            <a:ext cx="5094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a-DK" dirty="0">
                <a:solidFill>
                  <a:srgbClr val="000000"/>
                </a:solidFill>
                <a:latin typeface="Calibri"/>
                <a:hlinkClick r:id="rId5"/>
              </a:rPr>
              <a:t>https://www.youtube.com/watch?v=QAzsT6JHY9M</a:t>
            </a:r>
            <a:endParaRPr lang="da-DK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175152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Results - quantifiable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-70" t="38331" r="70" b="44"/>
          <a:stretch>
            <a:fillRect/>
          </a:stretch>
        </p:blipFill>
        <p:spPr>
          <a:xfrm>
            <a:off x="591150" y="3828667"/>
            <a:ext cx="3814595" cy="21860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278" y="262151"/>
            <a:ext cx="3704285" cy="6098962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452437" y="1417637"/>
            <a:ext cx="4530078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Identifiers across subjects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Identifiers features</a:t>
            </a:r>
            <a:endParaRPr lang="da-DK" dirty="0"/>
          </a:p>
          <a:p>
            <a:pPr marL="742950" lvl="1" indent="-285750">
              <a:buFont typeface="Arial" charset="0"/>
              <a:buChar char="•"/>
            </a:pPr>
            <a:r>
              <a:rPr lang="en-US" dirty="0"/>
              <a:t>Latency (S1 heart sound)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/>
              <a:t>Spatial position (X,Y)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/>
              <a:t>Amplitude (Z)</a:t>
            </a:r>
          </a:p>
          <a:p>
            <a:pPr marL="742950" lvl="1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6263" y="3019943"/>
            <a:ext cx="3835400" cy="830997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just"/>
            <a:r>
              <a:rPr lang="en-US" sz="1200" dirty="0"/>
              <a:t>Table 1: Feature values of identifiers as </a:t>
            </a:r>
            <a:r>
              <a:rPr lang="en-US" sz="1200" dirty="0" err="1"/>
              <a:t>mean±std</a:t>
            </a:r>
            <a:r>
              <a:rPr lang="en-US" sz="1200" dirty="0"/>
              <a:t>, where time is relative to the S1 heart sound and position is relative to the sternum and the lowest point of the grid.</a:t>
            </a:r>
          </a:p>
        </p:txBody>
      </p:sp>
    </p:spTree>
    <p:extLst>
      <p:ext uri="{BB962C8B-B14F-4D97-AF65-F5344CB8AC3E}">
        <p14:creationId xmlns:p14="http://schemas.microsoft.com/office/powerpoint/2010/main" val="7388854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 l="6" t="-308" r="39264" b="308"/>
          <a:stretch>
            <a:fillRect/>
          </a:stretch>
        </p:blipFill>
        <p:spPr>
          <a:xfrm>
            <a:off x="5284046" y="1410449"/>
            <a:ext cx="3822425" cy="1857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09700"/>
            <a:ext cx="8219103" cy="3139321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Relate identifiers to cardiac events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Maximum Positive Velocity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</a:rPr>
              <a:t>End of isovolumetric contraction</a:t>
            </a:r>
            <a:r>
              <a:rPr lang="en-US" dirty="0"/>
              <a:t> [4]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Agrees with O'Rourke et al. [5]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</a:rPr>
              <a:t>Maximum Positive Displacement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</a:rPr>
              <a:t>End of rapid ejection [5]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</a:rPr>
              <a:t>Maximum Negative Displacement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</a:rPr>
              <a:t>Left ventricular retraction [5]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</a:rPr>
              <a:t>Well before S2 heart sound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</a:rPr>
              <a:t>Opposite displacements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</a:rPr>
              <a:t>Rotation [4,5]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4949" y="7224227"/>
            <a:ext cx="91440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99592" y="7224227"/>
            <a:ext cx="91440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624235" y="7224227"/>
            <a:ext cx="91440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012" y="3452216"/>
            <a:ext cx="1133475" cy="13049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8772" y="3574680"/>
            <a:ext cx="2066925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484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Further studies and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0449"/>
            <a:ext cx="8229600" cy="42770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Further studies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Better understanding of the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latin typeface="Arial"/>
              </a:rPr>
              <a:t>LDV vs </a:t>
            </a:r>
            <a:r>
              <a:rPr lang="en-US" dirty="0">
                <a:latin typeface="Arial" charset="0"/>
              </a:rPr>
              <a:t>Accelerometer</a:t>
            </a: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lvl="2"/>
            <a:r>
              <a:rPr lang="en-US" dirty="0">
                <a:solidFill>
                  <a:schemeClr val="tx1"/>
                </a:solidFill>
                <a:latin typeface="Arial" charset="0"/>
              </a:rPr>
              <a:t>Doppler Monte Carlo Model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Measuring grid points simultaneous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Substituting the LDV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Larger population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Arial" charset="0"/>
              </a:rPr>
              <a:t>Diagnosed subjects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Cardiac event reference (ECHO, arterial pressure)</a:t>
            </a:r>
          </a:p>
          <a:p>
            <a:r>
              <a:rPr lang="en-US" dirty="0">
                <a:solidFill>
                  <a:schemeClr val="tx1"/>
                </a:solidFill>
                <a:latin typeface="Arial" charset="0"/>
              </a:rPr>
              <a:t>Conclusion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Results was reproducible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Concordance with existing evidence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 charset="0"/>
              </a:rPr>
              <a:t>Further studies are needed</a:t>
            </a:r>
          </a:p>
          <a:p>
            <a:pPr lvl="1"/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656" y="985838"/>
            <a:ext cx="4203344" cy="22454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75699" y="7154247"/>
            <a:ext cx="91440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359" y="4169507"/>
            <a:ext cx="2743200" cy="259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824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Hu Y, Kim EG, Cao G, Liu S, Wu Y. </a:t>
            </a:r>
            <a:r>
              <a:rPr lang="en-US" i="1" dirty="0">
                <a:solidFill>
                  <a:schemeClr val="tx1"/>
                </a:solidFill>
                <a:latin typeface="Arial" charset="0"/>
              </a:rPr>
              <a:t>"Physiological acoustic sensing based on accelerometers: A survey for mobile healthcare"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, Annals of Biomedical Engineering 2014</a:t>
            </a:r>
          </a:p>
          <a:p>
            <a:pPr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" charset="0"/>
              </a:rPr>
              <a:t>Rendón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DB, Ojeda JLR, Foix LFC,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Morillo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DS, Fernández MA. </a:t>
            </a:r>
            <a:r>
              <a:rPr lang="en-US" i="1" dirty="0">
                <a:solidFill>
                  <a:schemeClr val="tx1"/>
                </a:solidFill>
                <a:latin typeface="Arial" charset="0"/>
              </a:rPr>
              <a:t>"Mapping the human body for vibration using an accelerometer",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IEEE EMBS 2007;23–26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Durand MCLG,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Guardo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R. </a:t>
            </a:r>
            <a:r>
              <a:rPr lang="en-US" i="1" dirty="0">
                <a:solidFill>
                  <a:schemeClr val="tx1"/>
                </a:solidFill>
                <a:latin typeface="Arial" charset="0"/>
              </a:rPr>
              <a:t>"Development of a cardiac acoustic mapping system"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, Med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Biol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Eng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Comput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1998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Luo X, Cao T, Li Z,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Duan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YA </a:t>
            </a:r>
            <a:r>
              <a:rPr lang="en-US" i="1" dirty="0">
                <a:solidFill>
                  <a:schemeClr val="tx1"/>
                </a:solidFill>
                <a:latin typeface="Arial" charset="0"/>
              </a:rPr>
              <a:t>"Preliminary study on the evaluation of relationship between left ventricular torsion and cardiac cycle phase by two-</a:t>
            </a:r>
            <a:r>
              <a:rPr lang="en-US" i="1" dirty="0" err="1">
                <a:solidFill>
                  <a:schemeClr val="tx1"/>
                </a:solidFill>
                <a:latin typeface="Arial" charset="0"/>
              </a:rPr>
              <a:t>dimentional</a:t>
            </a:r>
            <a:r>
              <a:rPr lang="en-US" i="1" dirty="0">
                <a:solidFill>
                  <a:schemeClr val="tx1"/>
                </a:solidFill>
                <a:latin typeface="Arial" charset="0"/>
              </a:rPr>
              <a:t> ultrasound speckle tracking imaging"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Int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J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Cadiovase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Imaging, May 2009, 25(6): 559-568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O'Rourke R A, Shaver J A , Silverman M. E, </a:t>
            </a:r>
            <a:r>
              <a:rPr lang="en-US" i="1" dirty="0">
                <a:solidFill>
                  <a:schemeClr val="tx1"/>
                </a:solidFill>
                <a:latin typeface="Arial" charset="0"/>
              </a:rPr>
              <a:t>"Hurst's The Heart"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, The McGraw-Hill Companies, 2008: 215-293</a:t>
            </a:r>
          </a:p>
        </p:txBody>
      </p:sp>
    </p:spTree>
    <p:extLst>
      <p:ext uri="{BB962C8B-B14F-4D97-AF65-F5344CB8AC3E}">
        <p14:creationId xmlns:p14="http://schemas.microsoft.com/office/powerpoint/2010/main" val="24329671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AAU_EN_waves">
  <a:themeElements>
    <a:clrScheme name="AAU farver">
      <a:dk1>
        <a:srgbClr val="211A52"/>
      </a:dk1>
      <a:lt1>
        <a:srgbClr val="FFFFFF"/>
      </a:lt1>
      <a:dk2>
        <a:srgbClr val="54616E"/>
      </a:dk2>
      <a:lt2>
        <a:srgbClr val="FFFFFF"/>
      </a:lt2>
      <a:accent1>
        <a:srgbClr val="594FBF"/>
      </a:accent1>
      <a:accent2>
        <a:srgbClr val="B2A2C7"/>
      </a:accent2>
      <a:accent3>
        <a:srgbClr val="C3D69B"/>
      </a:accent3>
      <a:accent4>
        <a:srgbClr val="95B3D7"/>
      </a:accent4>
      <a:accent5>
        <a:srgbClr val="548DD4"/>
      </a:accent5>
      <a:accent6>
        <a:srgbClr val="BFBFBF"/>
      </a:accent6>
      <a:hlink>
        <a:srgbClr val="0000BF"/>
      </a:hlink>
      <a:folHlink>
        <a:srgbClr val="800080"/>
      </a:folHlink>
    </a:clrScheme>
    <a:fontScheme name="Klassisk kontor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AAU_EN_waves</Template>
  <TotalTime>173</TotalTime>
  <Words>611</Words>
  <Application>Microsoft Office PowerPoint</Application>
  <PresentationFormat>On-screen Show (4:3)</PresentationFormat>
  <Paragraphs>95</Paragraphs>
  <Slides>11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AAU_EN_waves</vt:lpstr>
      <vt:lpstr>Body surface mapping of the cardiac activity </vt:lpstr>
      <vt:lpstr>Background</vt:lpstr>
      <vt:lpstr>Aim</vt:lpstr>
      <vt:lpstr>Method – Experimental setup</vt:lpstr>
      <vt:lpstr>Signal sampling, filtering and transformation</vt:lpstr>
      <vt:lpstr>Segmentation and re-alignment by cross-correlation</vt:lpstr>
      <vt:lpstr>Results</vt:lpstr>
      <vt:lpstr>Results - quantifiable</vt:lpstr>
      <vt:lpstr>Discussion</vt:lpstr>
      <vt:lpstr>Further studies and conclusion</vt:lpstr>
      <vt:lpstr>References</vt:lpstr>
    </vt:vector>
  </TitlesOfParts>
  <Company>Aalborg Universitet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Munck</dc:creator>
  <cp:lastModifiedBy>Kim Munck</cp:lastModifiedBy>
  <cp:revision>54</cp:revision>
  <dcterms:created xsi:type="dcterms:W3CDTF">2016-08-24T18:27:39Z</dcterms:created>
  <dcterms:modified xsi:type="dcterms:W3CDTF">2020-08-19T11:49:00Z</dcterms:modified>
</cp:coreProperties>
</file>